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7"/>
  </p:notesMasterIdLst>
  <p:sldIdLst>
    <p:sldId id="256" r:id="rId3"/>
    <p:sldId id="257" r:id="rId4"/>
    <p:sldId id="258" r:id="rId5"/>
    <p:sldId id="271" r:id="rId6"/>
    <p:sldId id="272" r:id="rId7"/>
    <p:sldId id="259" r:id="rId8"/>
    <p:sldId id="260" r:id="rId9"/>
    <p:sldId id="261" r:id="rId10"/>
    <p:sldId id="262" r:id="rId11"/>
    <p:sldId id="263" r:id="rId12"/>
    <p:sldId id="264" r:id="rId13"/>
    <p:sldId id="265" r:id="rId14"/>
    <p:sldId id="266" r:id="rId15"/>
    <p:sldId id="267" r:id="rId16"/>
    <p:sldId id="283" r:id="rId17"/>
    <p:sldId id="274" r:id="rId18"/>
    <p:sldId id="275" r:id="rId19"/>
    <p:sldId id="276" r:id="rId20"/>
    <p:sldId id="277" r:id="rId21"/>
    <p:sldId id="279" r:id="rId22"/>
    <p:sldId id="281" r:id="rId23"/>
    <p:sldId id="282" r:id="rId24"/>
    <p:sldId id="280" r:id="rId25"/>
    <p:sldId id="270" r:id="rId2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778"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259854-A178-439E-91D1-B8B00F3F15C5}" type="datetimeFigureOut">
              <a:rPr lang="tr-TR" smtClean="0"/>
              <a:t>22.03.2020</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B689F1-66CD-4C84-9529-BDF288519E06}" type="slidenum">
              <a:rPr lang="tr-TR" smtClean="0"/>
              <a:t>‹#›</a:t>
            </a:fld>
            <a:endParaRPr lang="tr-TR"/>
          </a:p>
        </p:txBody>
      </p:sp>
    </p:spTree>
    <p:extLst>
      <p:ext uri="{BB962C8B-B14F-4D97-AF65-F5344CB8AC3E}">
        <p14:creationId xmlns:p14="http://schemas.microsoft.com/office/powerpoint/2010/main" val="675858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7B689F1-66CD-4C84-9529-BDF288519E06}" type="slidenum">
              <a:rPr lang="tr-TR" smtClean="0"/>
              <a:t>15</a:t>
            </a:fld>
            <a:endParaRPr lang="tr-TR"/>
          </a:p>
        </p:txBody>
      </p:sp>
    </p:spTree>
    <p:extLst>
      <p:ext uri="{BB962C8B-B14F-4D97-AF65-F5344CB8AC3E}">
        <p14:creationId xmlns:p14="http://schemas.microsoft.com/office/powerpoint/2010/main" val="14737599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a:t>Asıl başlık stili için tıklatın</a:t>
            </a: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4AB6444F-A10B-49A0-8C5C-E6433D197C34}" type="datetimeFigureOut">
              <a:rPr lang="tr-TR" smtClean="0"/>
              <a:t>22.03.2020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E756F-07E3-4EBC-8383-C76E8EAC7F48}" type="slidenum">
              <a:rPr lang="tr-TR" smtClean="0"/>
              <a:t>‹#›</a:t>
            </a:fld>
            <a:endParaRPr lang="tr-TR"/>
          </a:p>
        </p:txBody>
      </p:sp>
    </p:spTree>
    <p:extLst>
      <p:ext uri="{BB962C8B-B14F-4D97-AF65-F5344CB8AC3E}">
        <p14:creationId xmlns:p14="http://schemas.microsoft.com/office/powerpoint/2010/main" val="1166480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AB6444F-A10B-49A0-8C5C-E6433D197C34}" type="datetimeFigureOut">
              <a:rPr lang="tr-TR" smtClean="0"/>
              <a:t>22.03.2020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E756F-07E3-4EBC-8383-C76E8EAC7F48}" type="slidenum">
              <a:rPr lang="tr-TR" smtClean="0"/>
              <a:t>‹#›</a:t>
            </a:fld>
            <a:endParaRPr lang="tr-TR"/>
          </a:p>
        </p:txBody>
      </p:sp>
    </p:spTree>
    <p:extLst>
      <p:ext uri="{BB962C8B-B14F-4D97-AF65-F5344CB8AC3E}">
        <p14:creationId xmlns:p14="http://schemas.microsoft.com/office/powerpoint/2010/main" val="30692464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AB6444F-A10B-49A0-8C5C-E6433D197C34}" type="datetimeFigureOut">
              <a:rPr lang="tr-TR" smtClean="0"/>
              <a:t>22.03.2020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E756F-07E3-4EBC-8383-C76E8EAC7F48}" type="slidenum">
              <a:rPr lang="tr-TR" smtClean="0"/>
              <a:t>‹#›</a:t>
            </a:fld>
            <a:endParaRPr lang="tr-TR"/>
          </a:p>
        </p:txBody>
      </p:sp>
    </p:spTree>
    <p:extLst>
      <p:ext uri="{BB962C8B-B14F-4D97-AF65-F5344CB8AC3E}">
        <p14:creationId xmlns:p14="http://schemas.microsoft.com/office/powerpoint/2010/main" val="36123628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2"/>
      </p:bgRef>
    </p:bg>
    <p:spTree>
      <p:nvGrpSpPr>
        <p:cNvPr id="1" name=""/>
        <p:cNvGrpSpPr/>
        <p:nvPr/>
      </p:nvGrpSpPr>
      <p:grpSpPr>
        <a:xfrm>
          <a:off x="0" y="0"/>
          <a:ext cx="0" cy="0"/>
          <a:chOff x="0" y="0"/>
          <a:chExt cx="0" cy="0"/>
        </a:xfrm>
      </p:grpSpPr>
      <p:sp>
        <p:nvSpPr>
          <p:cNvPr id="15" name="Dikdörtgen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Dikdörtgen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Dikdörtgen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Dikdörtgen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Dikdörtgen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Alt Başlık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28" name="Veri Yer Tutucusu 27"/>
          <p:cNvSpPr>
            <a:spLocks noGrp="1"/>
          </p:cNvSpPr>
          <p:nvPr>
            <p:ph type="dt" sz="half" idx="10"/>
          </p:nvPr>
        </p:nvSpPr>
        <p:spPr/>
        <p:txBody>
          <a:bodyPr/>
          <a:lstStyle/>
          <a:p>
            <a:fld id="{C4F997D6-57B8-4AC9-8F81-2082B03189B4}" type="datetimeFigureOut">
              <a:rPr lang="tr-TR" smtClean="0"/>
              <a:pPr/>
              <a:t>22.03.2020</a:t>
            </a:fld>
            <a:endParaRPr lang="tr-TR"/>
          </a:p>
        </p:txBody>
      </p:sp>
      <p:sp>
        <p:nvSpPr>
          <p:cNvPr id="17" name="Altbilgi Yer Tutucusu 16"/>
          <p:cNvSpPr>
            <a:spLocks noGrp="1"/>
          </p:cNvSpPr>
          <p:nvPr>
            <p:ph type="ftr" sz="quarter" idx="11"/>
          </p:nvPr>
        </p:nvSpPr>
        <p:spPr/>
        <p:txBody>
          <a:bodyPr/>
          <a:lstStyle/>
          <a:p>
            <a:endParaRPr lang="tr-TR"/>
          </a:p>
        </p:txBody>
      </p:sp>
      <p:sp>
        <p:nvSpPr>
          <p:cNvPr id="7" name="Düz Bağlayıcı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Dikdörtgen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9" name="Slayt Numarası Yer Tutucusu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41B9390-BF7D-4ABD-8CB0-EC273BC82D0A}" type="slidenum">
              <a:rPr lang="tr-TR" smtClean="0">
                <a:solidFill>
                  <a:srgbClr val="8CADAE">
                    <a:shade val="75000"/>
                  </a:srgbClr>
                </a:solidFill>
              </a:rPr>
              <a:pPr/>
              <a:t>‹#›</a:t>
            </a:fld>
            <a:endParaRPr lang="tr-TR">
              <a:solidFill>
                <a:srgbClr val="8CADAE">
                  <a:shade val="75000"/>
                </a:srgbClr>
              </a:solidFill>
            </a:endParaRPr>
          </a:p>
        </p:txBody>
      </p:sp>
      <p:sp>
        <p:nvSpPr>
          <p:cNvPr id="8" name="Başlık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tr-TR"/>
              <a:t>Asıl başlık stili için tıklatın</a:t>
            </a:r>
            <a:endParaRPr kumimoji="0" lang="en-US"/>
          </a:p>
        </p:txBody>
      </p:sp>
    </p:spTree>
    <p:extLst>
      <p:ext uri="{BB962C8B-B14F-4D97-AF65-F5344CB8AC3E}">
        <p14:creationId xmlns:p14="http://schemas.microsoft.com/office/powerpoint/2010/main" val="3114853787"/>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solidFill>
                  <a:schemeClr val="accent3">
                    <a:shade val="75000"/>
                  </a:schemeClr>
                </a:solidFill>
              </a:defRPr>
            </a:lvl1pPr>
          </a:lstStyle>
          <a:p>
            <a:r>
              <a:rPr kumimoji="0" lang="tr-TR"/>
              <a:t>Asıl başlık stili için tıklatın</a:t>
            </a:r>
            <a:endParaRPr kumimoji="0" lang="en-US"/>
          </a:p>
        </p:txBody>
      </p:sp>
      <p:sp>
        <p:nvSpPr>
          <p:cNvPr id="4" name="Veri Yer Tutucusu 3"/>
          <p:cNvSpPr>
            <a:spLocks noGrp="1"/>
          </p:cNvSpPr>
          <p:nvPr>
            <p:ph type="dt" sz="half" idx="10"/>
          </p:nvPr>
        </p:nvSpPr>
        <p:spPr/>
        <p:txBody>
          <a:bodyPr/>
          <a:lstStyle/>
          <a:p>
            <a:fld id="{C4F997D6-57B8-4AC9-8F81-2082B03189B4}" type="datetimeFigureOut">
              <a:rPr lang="tr-TR" smtClean="0"/>
              <a:pPr/>
              <a:t>22.03.2020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a:xfrm>
            <a:off x="4361688" y="1026372"/>
            <a:ext cx="457200" cy="441325"/>
          </a:xfrm>
        </p:spPr>
        <p:txBody>
          <a:bodyPr/>
          <a:lstStyle/>
          <a:p>
            <a:fld id="{D41B9390-BF7D-4ABD-8CB0-EC273BC82D0A}" type="slidenum">
              <a:rPr lang="tr-TR" smtClean="0">
                <a:solidFill>
                  <a:srgbClr val="8CADAE">
                    <a:shade val="75000"/>
                  </a:srgbClr>
                </a:solidFill>
              </a:rPr>
              <a:pPr/>
              <a:t>‹#›</a:t>
            </a:fld>
            <a:endParaRPr lang="tr-TR">
              <a:solidFill>
                <a:srgbClr val="8CADAE">
                  <a:shade val="75000"/>
                </a:srgbClr>
              </a:solidFill>
            </a:endParaRPr>
          </a:p>
        </p:txBody>
      </p:sp>
      <p:sp>
        <p:nvSpPr>
          <p:cNvPr id="8" name="İçerik Yer Tutucusu 7"/>
          <p:cNvSpPr>
            <a:spLocks noGrp="1"/>
          </p:cNvSpPr>
          <p:nvPr>
            <p:ph sz="quarter" idx="1"/>
          </p:nvPr>
        </p:nvSpPr>
        <p:spPr>
          <a:xfrm>
            <a:off x="301752" y="1527048"/>
            <a:ext cx="8503920"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extLst>
      <p:ext uri="{BB962C8B-B14F-4D97-AF65-F5344CB8AC3E}">
        <p14:creationId xmlns:p14="http://schemas.microsoft.com/office/powerpoint/2010/main" val="2767063018"/>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1"/>
      </p:bgRef>
    </p:bg>
    <p:spTree>
      <p:nvGrpSpPr>
        <p:cNvPr id="1" name=""/>
        <p:cNvGrpSpPr/>
        <p:nvPr/>
      </p:nvGrpSpPr>
      <p:grpSpPr>
        <a:xfrm>
          <a:off x="0" y="0"/>
          <a:ext cx="0" cy="0"/>
          <a:chOff x="0" y="0"/>
          <a:chExt cx="0" cy="0"/>
        </a:xfrm>
      </p:grpSpPr>
      <p:sp>
        <p:nvSpPr>
          <p:cNvPr id="17" name="Dikdörtgen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5" name="Dikdörtgen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Dikdörtgen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Dikdörtgen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Dikdörtgen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Dikdörtgen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3" name="Metin Yer Tutucusu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13" name="Dikdörtgen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Dikdörtgen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5" name="Altbilgi Yer Tutucusu 4"/>
          <p:cNvSpPr>
            <a:spLocks noGrp="1"/>
          </p:cNvSpPr>
          <p:nvPr>
            <p:ph type="ftr" sz="quarter" idx="11"/>
          </p:nvPr>
        </p:nvSpPr>
        <p:spPr/>
        <p:txBody>
          <a:bodyPr/>
          <a:lstStyle/>
          <a:p>
            <a:endParaRPr lang="tr-TR"/>
          </a:p>
        </p:txBody>
      </p:sp>
      <p:sp>
        <p:nvSpPr>
          <p:cNvPr id="4" name="Veri Yer Tutucusu 3"/>
          <p:cNvSpPr>
            <a:spLocks noGrp="1"/>
          </p:cNvSpPr>
          <p:nvPr>
            <p:ph type="dt" sz="half" idx="10"/>
          </p:nvPr>
        </p:nvSpPr>
        <p:spPr/>
        <p:txBody>
          <a:bodyPr/>
          <a:lstStyle/>
          <a:p>
            <a:fld id="{C4F997D6-57B8-4AC9-8F81-2082B03189B4}" type="datetimeFigureOut">
              <a:rPr lang="tr-TR" smtClean="0"/>
              <a:pPr/>
              <a:t>22.03.2020</a:t>
            </a:fld>
            <a:endParaRPr lang="tr-TR"/>
          </a:p>
        </p:txBody>
      </p:sp>
      <p:sp>
        <p:nvSpPr>
          <p:cNvPr id="8" name="Düz Bağlayıcı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6" name="Slayt Numarası Yer Tutucusu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41B9390-BF7D-4ABD-8CB0-EC273BC82D0A}" type="slidenum">
              <a:rPr lang="tr-TR" smtClean="0">
                <a:solidFill>
                  <a:srgbClr val="8CADAE">
                    <a:shade val="75000"/>
                  </a:srgbClr>
                </a:solidFill>
              </a:rPr>
              <a:pPr/>
              <a:t>‹#›</a:t>
            </a:fld>
            <a:endParaRPr lang="tr-TR">
              <a:solidFill>
                <a:srgbClr val="8CADAE">
                  <a:shade val="75000"/>
                </a:srgbClr>
              </a:solidFill>
            </a:endParaRPr>
          </a:p>
        </p:txBody>
      </p:sp>
      <p:sp>
        <p:nvSpPr>
          <p:cNvPr id="2" name="Başlık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tr-TR"/>
              <a:t>Asıl başlık stili için tıklatın</a:t>
            </a:r>
            <a:endParaRPr kumimoji="0" lang="en-US"/>
          </a:p>
        </p:txBody>
      </p:sp>
    </p:spTree>
    <p:extLst>
      <p:ext uri="{BB962C8B-B14F-4D97-AF65-F5344CB8AC3E}">
        <p14:creationId xmlns:p14="http://schemas.microsoft.com/office/powerpoint/2010/main" val="294544056"/>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301752" y="228600"/>
            <a:ext cx="8534400" cy="758952"/>
          </a:xfrm>
        </p:spPr>
        <p:txBody>
          <a:bodyPr/>
          <a:lstStyle/>
          <a:p>
            <a:r>
              <a:rPr kumimoji="0" lang="tr-TR"/>
              <a:t>Asıl başlık stili için tıklatın</a:t>
            </a:r>
            <a:endParaRPr kumimoji="0" lang="en-US"/>
          </a:p>
        </p:txBody>
      </p:sp>
      <p:sp>
        <p:nvSpPr>
          <p:cNvPr id="5" name="Veri Yer Tutucusu 4"/>
          <p:cNvSpPr>
            <a:spLocks noGrp="1"/>
          </p:cNvSpPr>
          <p:nvPr>
            <p:ph type="dt" sz="half" idx="10"/>
          </p:nvPr>
        </p:nvSpPr>
        <p:spPr>
          <a:xfrm>
            <a:off x="5791200" y="6409944"/>
            <a:ext cx="3044952" cy="365760"/>
          </a:xfrm>
        </p:spPr>
        <p:txBody>
          <a:bodyPr/>
          <a:lstStyle/>
          <a:p>
            <a:fld id="{C4F997D6-57B8-4AC9-8F81-2082B03189B4}" type="datetimeFigureOut">
              <a:rPr lang="tr-TR" smtClean="0"/>
              <a:pPr/>
              <a:t>22.03.2020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41B9390-BF7D-4ABD-8CB0-EC273BC82D0A}" type="slidenum">
              <a:rPr lang="tr-TR" smtClean="0">
                <a:solidFill>
                  <a:srgbClr val="8CADAE">
                    <a:shade val="75000"/>
                  </a:srgbClr>
                </a:solidFill>
              </a:rPr>
              <a:pPr/>
              <a:t>‹#›</a:t>
            </a:fld>
            <a:endParaRPr lang="tr-TR">
              <a:solidFill>
                <a:srgbClr val="8CADAE">
                  <a:shade val="75000"/>
                </a:srgbClr>
              </a:solidFill>
            </a:endParaRPr>
          </a:p>
        </p:txBody>
      </p:sp>
      <p:sp>
        <p:nvSpPr>
          <p:cNvPr id="8" name="Düz Bağlayıcı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İçerik Yer Tutucusu 9"/>
          <p:cNvSpPr>
            <a:spLocks noGrp="1"/>
          </p:cNvSpPr>
          <p:nvPr>
            <p:ph sz="half" idx="1"/>
          </p:nvPr>
        </p:nvSpPr>
        <p:spPr>
          <a:xfrm>
            <a:off x="301752" y="1371600"/>
            <a:ext cx="4038600" cy="4681728"/>
          </a:xfrm>
        </p:spPr>
        <p:txBody>
          <a:bodyPr/>
          <a:lstStyle>
            <a:lvl1pPr>
              <a:defRPr sz="2500"/>
            </a:lvl1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2" name="İçerik Yer Tutucusu 11"/>
          <p:cNvSpPr>
            <a:spLocks noGrp="1"/>
          </p:cNvSpPr>
          <p:nvPr>
            <p:ph sz="half" idx="2"/>
          </p:nvPr>
        </p:nvSpPr>
        <p:spPr>
          <a:xfrm>
            <a:off x="4800600" y="1371600"/>
            <a:ext cx="4038600" cy="4681728"/>
          </a:xfrm>
        </p:spPr>
        <p:txBody>
          <a:bodyPr/>
          <a:lstStyle>
            <a:lvl1pPr>
              <a:defRPr sz="2500"/>
            </a:lvl1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extLst>
      <p:ext uri="{BB962C8B-B14F-4D97-AF65-F5344CB8AC3E}">
        <p14:creationId xmlns:p14="http://schemas.microsoft.com/office/powerpoint/2010/main" val="2703047181"/>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1">
        <a:schemeClr val="bg2"/>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0" name="Dikdörtgen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Dikdörtgen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1" name="Dikdörtgen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2" name="Dikdörtgen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1" name="Dikdörtgen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Dikdörtgen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3" name="Metin Yer Tutucusu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Metin Yer Tutucusu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7" name="Veri Yer Tutucusu 6"/>
          <p:cNvSpPr>
            <a:spLocks noGrp="1"/>
          </p:cNvSpPr>
          <p:nvPr>
            <p:ph type="dt" sz="half" idx="10"/>
          </p:nvPr>
        </p:nvSpPr>
        <p:spPr/>
        <p:txBody>
          <a:bodyPr/>
          <a:lstStyle/>
          <a:p>
            <a:fld id="{C4F997D6-57B8-4AC9-8F81-2082B03189B4}" type="datetimeFigureOut">
              <a:rPr lang="tr-TR" smtClean="0"/>
              <a:pPr/>
              <a:t>22.03.2020</a:t>
            </a:fld>
            <a:endParaRPr lang="tr-TR"/>
          </a:p>
        </p:txBody>
      </p:sp>
      <p:sp>
        <p:nvSpPr>
          <p:cNvPr id="8" name="Altbilgi Yer Tutucusu 7"/>
          <p:cNvSpPr>
            <a:spLocks noGrp="1"/>
          </p:cNvSpPr>
          <p:nvPr>
            <p:ph type="ftr" sz="quarter" idx="11"/>
          </p:nvPr>
        </p:nvSpPr>
        <p:spPr>
          <a:xfrm>
            <a:off x="304800" y="6409944"/>
            <a:ext cx="3581400" cy="365760"/>
          </a:xfrm>
        </p:spPr>
        <p:txBody>
          <a:bodyPr/>
          <a:lstStyle/>
          <a:p>
            <a:endParaRPr lang="tr-TR"/>
          </a:p>
        </p:txBody>
      </p:sp>
      <p:sp>
        <p:nvSpPr>
          <p:cNvPr id="15" name="Düz Bağlayıcı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Dikdörtgen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4" name="İçerik Yer Tutucusu 23"/>
          <p:cNvSpPr>
            <a:spLocks noGrp="1"/>
          </p:cNvSpPr>
          <p:nvPr>
            <p:ph sz="quarter" idx="2"/>
          </p:nvPr>
        </p:nvSpPr>
        <p:spPr>
          <a:xfrm>
            <a:off x="301752" y="2471383"/>
            <a:ext cx="4041648" cy="3818404"/>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26" name="İçerik Yer Tutucusu 25"/>
          <p:cNvSpPr>
            <a:spLocks noGrp="1"/>
          </p:cNvSpPr>
          <p:nvPr>
            <p:ph sz="quarter" idx="4"/>
          </p:nvPr>
        </p:nvSpPr>
        <p:spPr>
          <a:xfrm>
            <a:off x="4800600" y="2471383"/>
            <a:ext cx="4038600" cy="382219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Slayt Numarası Yer Tutucusu 8"/>
          <p:cNvSpPr>
            <a:spLocks noGrp="1"/>
          </p:cNvSpPr>
          <p:nvPr>
            <p:ph type="sldNum" sz="quarter" idx="12"/>
          </p:nvPr>
        </p:nvSpPr>
        <p:spPr>
          <a:xfrm>
            <a:off x="4343400" y="1042416"/>
            <a:ext cx="457200" cy="441325"/>
          </a:xfrm>
        </p:spPr>
        <p:txBody>
          <a:bodyPr/>
          <a:lstStyle>
            <a:lvl1pPr algn="ctr">
              <a:defRPr/>
            </a:lvl1pPr>
          </a:lstStyle>
          <a:p>
            <a:fld id="{D41B9390-BF7D-4ABD-8CB0-EC273BC82D0A}" type="slidenum">
              <a:rPr lang="tr-TR" smtClean="0">
                <a:solidFill>
                  <a:srgbClr val="8CADAE">
                    <a:shade val="75000"/>
                  </a:srgbClr>
                </a:solidFill>
              </a:rPr>
              <a:pPr/>
              <a:t>‹#›</a:t>
            </a:fld>
            <a:endParaRPr lang="tr-TR">
              <a:solidFill>
                <a:srgbClr val="8CADAE">
                  <a:shade val="75000"/>
                </a:srgbClr>
              </a:solidFill>
            </a:endParaRPr>
          </a:p>
        </p:txBody>
      </p:sp>
      <p:sp>
        <p:nvSpPr>
          <p:cNvPr id="23" name="Başlık 22"/>
          <p:cNvSpPr>
            <a:spLocks noGrp="1"/>
          </p:cNvSpPr>
          <p:nvPr>
            <p:ph type="title"/>
          </p:nvPr>
        </p:nvSpPr>
        <p:spPr/>
        <p:txBody>
          <a:bodyPr rtlCol="0" anchor="b" anchorCtr="0"/>
          <a:lstStyle/>
          <a:p>
            <a:r>
              <a:rPr kumimoji="0" lang="tr-TR"/>
              <a:t>Asıl başlık stili için tıklatın</a:t>
            </a:r>
            <a:endParaRPr kumimoji="0" lang="en-US"/>
          </a:p>
        </p:txBody>
      </p:sp>
    </p:spTree>
    <p:extLst>
      <p:ext uri="{BB962C8B-B14F-4D97-AF65-F5344CB8AC3E}">
        <p14:creationId xmlns:p14="http://schemas.microsoft.com/office/powerpoint/2010/main" val="2927879746"/>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a:t>Asıl başlık stili için tıklatın</a:t>
            </a:r>
            <a:endParaRPr kumimoji="0" lang="en-US"/>
          </a:p>
        </p:txBody>
      </p:sp>
      <p:sp>
        <p:nvSpPr>
          <p:cNvPr id="3" name="Veri Yer Tutucusu 2"/>
          <p:cNvSpPr>
            <a:spLocks noGrp="1"/>
          </p:cNvSpPr>
          <p:nvPr>
            <p:ph type="dt" sz="half" idx="10"/>
          </p:nvPr>
        </p:nvSpPr>
        <p:spPr/>
        <p:txBody>
          <a:bodyPr/>
          <a:lstStyle/>
          <a:p>
            <a:fld id="{C4F997D6-57B8-4AC9-8F81-2082B03189B4}" type="datetimeFigureOut">
              <a:rPr lang="tr-TR" smtClean="0"/>
              <a:pPr/>
              <a:t>22.03.2020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a:xfrm>
            <a:off x="4343400" y="1036020"/>
            <a:ext cx="457200" cy="441325"/>
          </a:xfrm>
        </p:spPr>
        <p:txBody>
          <a:bodyPr/>
          <a:lstStyle/>
          <a:p>
            <a:fld id="{D41B9390-BF7D-4ABD-8CB0-EC273BC82D0A}" type="slidenum">
              <a:rPr lang="tr-TR" smtClean="0">
                <a:solidFill>
                  <a:srgbClr val="8CADAE">
                    <a:shade val="75000"/>
                  </a:srgbClr>
                </a:solidFill>
              </a:rPr>
              <a:pPr/>
              <a:t>‹#›</a:t>
            </a:fld>
            <a:endParaRPr lang="tr-TR">
              <a:solidFill>
                <a:srgbClr val="8CADAE">
                  <a:shade val="75000"/>
                </a:srgbClr>
              </a:solidFill>
            </a:endParaRPr>
          </a:p>
        </p:txBody>
      </p:sp>
    </p:spTree>
    <p:extLst>
      <p:ext uri="{BB962C8B-B14F-4D97-AF65-F5344CB8AC3E}">
        <p14:creationId xmlns:p14="http://schemas.microsoft.com/office/powerpoint/2010/main" val="38206389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Dikdörtgen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Dikdörtgen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Dikdörtgen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Dikdörtgen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Dikdörtgen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6" name="Dikdörtgen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 name="Veri Yer Tutucusu 1"/>
          <p:cNvSpPr>
            <a:spLocks noGrp="1"/>
          </p:cNvSpPr>
          <p:nvPr>
            <p:ph type="dt" sz="half" idx="10"/>
          </p:nvPr>
        </p:nvSpPr>
        <p:spPr/>
        <p:txBody>
          <a:bodyPr/>
          <a:lstStyle/>
          <a:p>
            <a:fld id="{C4F997D6-57B8-4AC9-8F81-2082B03189B4}" type="datetimeFigureOut">
              <a:rPr lang="tr-TR" smtClean="0"/>
              <a:pPr/>
              <a:t>22.03.2020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a:xfrm>
            <a:off x="4267200" y="6324600"/>
            <a:ext cx="609600" cy="441324"/>
          </a:xfrm>
        </p:spPr>
        <p:txBody>
          <a:bodyPr/>
          <a:lstStyle>
            <a:lvl1pPr>
              <a:defRPr>
                <a:solidFill>
                  <a:srgbClr val="FFFFFF"/>
                </a:solidFill>
              </a:defRPr>
            </a:lvl1pPr>
          </a:lstStyle>
          <a:p>
            <a:fld id="{D41B9390-BF7D-4ABD-8CB0-EC273BC82D0A}" type="slidenum">
              <a:rPr lang="tr-TR" smtClean="0"/>
              <a:pPr/>
              <a:t>‹#›</a:t>
            </a:fld>
            <a:endParaRPr lang="tr-TR"/>
          </a:p>
        </p:txBody>
      </p:sp>
    </p:spTree>
    <p:extLst>
      <p:ext uri="{BB962C8B-B14F-4D97-AF65-F5344CB8AC3E}">
        <p14:creationId xmlns:p14="http://schemas.microsoft.com/office/powerpoint/2010/main" val="16735614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9" name="Dikdörtgen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5" name="Dikdörtgen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Dikdörtgen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Dikdörtgen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7" name="Dikdörtgen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3" name="Dikdörtgen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Başlık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tr-TR"/>
              <a:t>Asıl başlık stili için tıklatın</a:t>
            </a:r>
            <a:endParaRPr kumimoji="0" lang="en-US"/>
          </a:p>
        </p:txBody>
      </p:sp>
      <p:sp>
        <p:nvSpPr>
          <p:cNvPr id="3" name="Metin Yer Tutucusu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8" name="Dikdörtgen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9" name="Düz Bağlayıcı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0" name="İçerik Yer Tutucusu 19"/>
          <p:cNvSpPr>
            <a:spLocks noGrp="1"/>
          </p:cNvSpPr>
          <p:nvPr>
            <p:ph sz="quarter" idx="1"/>
          </p:nvPr>
        </p:nvSpPr>
        <p:spPr>
          <a:xfrm>
            <a:off x="3124200" y="685800"/>
            <a:ext cx="5638800" cy="54102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7" name="Slayt Numarası Yer Tutucusu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D41B9390-BF7D-4ABD-8CB0-EC273BC82D0A}" type="slidenum">
              <a:rPr lang="tr-TR" smtClean="0">
                <a:solidFill>
                  <a:srgbClr val="8CADAE">
                    <a:shade val="75000"/>
                  </a:srgbClr>
                </a:solidFill>
              </a:rPr>
              <a:pPr/>
              <a:t>‹#›</a:t>
            </a:fld>
            <a:endParaRPr lang="tr-TR">
              <a:solidFill>
                <a:srgbClr val="8CADAE">
                  <a:shade val="75000"/>
                </a:srgbClr>
              </a:solidFill>
            </a:endParaRPr>
          </a:p>
        </p:txBody>
      </p:sp>
      <p:sp>
        <p:nvSpPr>
          <p:cNvPr id="21" name="Dikdörtgen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Veri Yer Tutucusu 4"/>
          <p:cNvSpPr>
            <a:spLocks noGrp="1"/>
          </p:cNvSpPr>
          <p:nvPr>
            <p:ph type="dt" sz="half" idx="10"/>
          </p:nvPr>
        </p:nvSpPr>
        <p:spPr/>
        <p:txBody>
          <a:bodyPr/>
          <a:lstStyle/>
          <a:p>
            <a:fld id="{C4F997D6-57B8-4AC9-8F81-2082B03189B4}" type="datetimeFigureOut">
              <a:rPr lang="tr-TR" smtClean="0"/>
              <a:pPr/>
              <a:t>22.03.2020</a:t>
            </a:fld>
            <a:endParaRPr lang="tr-TR"/>
          </a:p>
        </p:txBody>
      </p:sp>
      <p:sp>
        <p:nvSpPr>
          <p:cNvPr id="6" name="Altbilgi Yer Tutucusu 5"/>
          <p:cNvSpPr>
            <a:spLocks noGrp="1"/>
          </p:cNvSpPr>
          <p:nvPr>
            <p:ph type="ftr" sz="quarter" idx="11"/>
          </p:nvPr>
        </p:nvSpPr>
        <p:spPr>
          <a:xfrm>
            <a:off x="301752" y="6410848"/>
            <a:ext cx="3383280" cy="365760"/>
          </a:xfrm>
        </p:spPr>
        <p:txBody>
          <a:bodyPr/>
          <a:lstStyle/>
          <a:p>
            <a:endParaRPr lang="tr-TR"/>
          </a:p>
        </p:txBody>
      </p:sp>
    </p:spTree>
    <p:extLst>
      <p:ext uri="{BB962C8B-B14F-4D97-AF65-F5344CB8AC3E}">
        <p14:creationId xmlns:p14="http://schemas.microsoft.com/office/powerpoint/2010/main" val="399679668"/>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AB6444F-A10B-49A0-8C5C-E6433D197C34}" type="datetimeFigureOut">
              <a:rPr lang="tr-TR" smtClean="0"/>
              <a:t>22.03.2020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E756F-07E3-4EBC-8383-C76E8EAC7F48}" type="slidenum">
              <a:rPr lang="tr-TR" smtClean="0"/>
              <a:t>‹#›</a:t>
            </a:fld>
            <a:endParaRPr lang="tr-TR"/>
          </a:p>
        </p:txBody>
      </p:sp>
    </p:spTree>
    <p:extLst>
      <p:ext uri="{BB962C8B-B14F-4D97-AF65-F5344CB8AC3E}">
        <p14:creationId xmlns:p14="http://schemas.microsoft.com/office/powerpoint/2010/main" val="14708612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1" name="Düz Bağlayıcı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Dikdörtgen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Dikdörtgen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7" name="Dikdörtgen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Dikdörtgen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0" name="Dikdörtgen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Dikdörtgen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Dikdörtgen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7" name="Slayt Numarası Yer Tutucusu 6"/>
          <p:cNvSpPr>
            <a:spLocks noGrp="1"/>
          </p:cNvSpPr>
          <p:nvPr>
            <p:ph type="sldNum" sz="quarter" idx="12"/>
          </p:nvPr>
        </p:nvSpPr>
        <p:spPr>
          <a:xfrm>
            <a:off x="1371600" y="312738"/>
            <a:ext cx="457200" cy="441325"/>
          </a:xfrm>
        </p:spPr>
        <p:txBody>
          <a:bodyPr/>
          <a:lstStyle/>
          <a:p>
            <a:fld id="{D41B9390-BF7D-4ABD-8CB0-EC273BC82D0A}" type="slidenum">
              <a:rPr lang="tr-TR" smtClean="0">
                <a:solidFill>
                  <a:srgbClr val="8CADAE">
                    <a:shade val="75000"/>
                  </a:srgbClr>
                </a:solidFill>
              </a:rPr>
              <a:pPr/>
              <a:t>‹#›</a:t>
            </a:fld>
            <a:endParaRPr lang="tr-TR">
              <a:solidFill>
                <a:srgbClr val="8CADAE">
                  <a:shade val="75000"/>
                </a:srgbClr>
              </a:solidFill>
            </a:endParaRPr>
          </a:p>
        </p:txBody>
      </p:sp>
      <p:sp>
        <p:nvSpPr>
          <p:cNvPr id="2" name="Başlık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tr-TR"/>
              <a:t>Asıl başlık stili için tıklatın</a:t>
            </a:r>
            <a:endParaRPr kumimoji="0" lang="en-US"/>
          </a:p>
        </p:txBody>
      </p:sp>
      <p:sp>
        <p:nvSpPr>
          <p:cNvPr id="3" name="Resim Yer Tutucusu 2"/>
          <p:cNvSpPr>
            <a:spLocks noGrp="1"/>
          </p:cNvSpPr>
          <p:nvPr>
            <p:ph type="pic" idx="1"/>
          </p:nvPr>
        </p:nvSpPr>
        <p:spPr>
          <a:xfrm>
            <a:off x="3000375" y="609600"/>
            <a:ext cx="5867400" cy="4267200"/>
          </a:xfrm>
        </p:spPr>
        <p:txBody>
          <a:bodyPr/>
          <a:lstStyle>
            <a:lvl1pPr marL="0" indent="0">
              <a:buNone/>
              <a:defRPr sz="3200"/>
            </a:lvl1pPr>
          </a:lstStyle>
          <a:p>
            <a:r>
              <a:rPr kumimoji="0" lang="tr-TR"/>
              <a:t>Resim eklemek için simgeyi tıklatın</a:t>
            </a:r>
            <a:endParaRPr kumimoji="0" lang="en-US" dirty="0"/>
          </a:p>
        </p:txBody>
      </p:sp>
      <p:sp>
        <p:nvSpPr>
          <p:cNvPr id="4" name="Metin Yer Tutucusu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22" name="Dikdörtgen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Veri Yer Tutucusu 4"/>
          <p:cNvSpPr>
            <a:spLocks noGrp="1"/>
          </p:cNvSpPr>
          <p:nvPr>
            <p:ph type="dt" sz="half" idx="10"/>
          </p:nvPr>
        </p:nvSpPr>
        <p:spPr>
          <a:xfrm>
            <a:off x="5788152" y="6404984"/>
            <a:ext cx="3044952" cy="365760"/>
          </a:xfrm>
        </p:spPr>
        <p:txBody>
          <a:bodyPr/>
          <a:lstStyle/>
          <a:p>
            <a:fld id="{C4F997D6-57B8-4AC9-8F81-2082B03189B4}" type="datetimeFigureOut">
              <a:rPr lang="tr-TR" smtClean="0"/>
              <a:pPr/>
              <a:t>22.03.2020</a:t>
            </a:fld>
            <a:endParaRPr lang="tr-TR"/>
          </a:p>
        </p:txBody>
      </p:sp>
      <p:sp>
        <p:nvSpPr>
          <p:cNvPr id="6" name="Altbilgi Yer Tutucusu 5"/>
          <p:cNvSpPr>
            <a:spLocks noGrp="1"/>
          </p:cNvSpPr>
          <p:nvPr>
            <p:ph type="ftr" sz="quarter" idx="11"/>
          </p:nvPr>
        </p:nvSpPr>
        <p:spPr>
          <a:xfrm>
            <a:off x="301752" y="6410848"/>
            <a:ext cx="3584448" cy="365760"/>
          </a:xfrm>
        </p:spPr>
        <p:txBody>
          <a:bodyPr/>
          <a:lstStyle/>
          <a:p>
            <a:endParaRPr lang="tr-TR"/>
          </a:p>
        </p:txBody>
      </p:sp>
    </p:spTree>
    <p:extLst>
      <p:ext uri="{BB962C8B-B14F-4D97-AF65-F5344CB8AC3E}">
        <p14:creationId xmlns:p14="http://schemas.microsoft.com/office/powerpoint/2010/main" val="32945443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p:txBody>
          <a:bodyPr/>
          <a:lstStyle/>
          <a:p>
            <a:fld id="{C4F997D6-57B8-4AC9-8F81-2082B03189B4}" type="datetimeFigureOut">
              <a:rPr lang="tr-TR" smtClean="0"/>
              <a:pPr/>
              <a:t>22.03.2020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41B9390-BF7D-4ABD-8CB0-EC273BC82D0A}" type="slidenum">
              <a:rPr lang="tr-TR" smtClean="0">
                <a:solidFill>
                  <a:srgbClr val="8CADAE">
                    <a:shade val="75000"/>
                  </a:srgbClr>
                </a:solidFill>
              </a:rPr>
              <a:pPr/>
              <a:t>‹#›</a:t>
            </a:fld>
            <a:endParaRPr lang="tr-TR">
              <a:solidFill>
                <a:srgbClr val="8CADAE">
                  <a:shade val="75000"/>
                </a:srgbClr>
              </a:solidFill>
            </a:endParaRPr>
          </a:p>
        </p:txBody>
      </p:sp>
    </p:spTree>
    <p:extLst>
      <p:ext uri="{BB962C8B-B14F-4D97-AF65-F5344CB8AC3E}">
        <p14:creationId xmlns:p14="http://schemas.microsoft.com/office/powerpoint/2010/main" val="4179929324"/>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bg>
      <p:bgRef idx="1001">
        <a:schemeClr val="bg2"/>
      </p:bgRef>
    </p:bg>
    <p:spTree>
      <p:nvGrpSpPr>
        <p:cNvPr id="1" name=""/>
        <p:cNvGrpSpPr/>
        <p:nvPr/>
      </p:nvGrpSpPr>
      <p:grpSpPr>
        <a:xfrm>
          <a:off x="0" y="0"/>
          <a:ext cx="0" cy="0"/>
          <a:chOff x="0" y="0"/>
          <a:chExt cx="0" cy="0"/>
        </a:xfrm>
      </p:grpSpPr>
      <p:sp>
        <p:nvSpPr>
          <p:cNvPr id="7" name="Dikdörtgen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Dikdörtgen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Dikdörtgen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Dikdörtgen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1" name="Dikdörtgen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Dikdörtgen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3" name="Düz Bağlayıcı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6" name="Slayt Numarası Yer Tutucusu 5"/>
          <p:cNvSpPr>
            <a:spLocks noGrp="1"/>
          </p:cNvSpPr>
          <p:nvPr>
            <p:ph type="sldNum" sz="quarter" idx="12"/>
          </p:nvPr>
        </p:nvSpPr>
        <p:spPr>
          <a:xfrm>
            <a:off x="6915912" y="3009901"/>
            <a:ext cx="457200" cy="441325"/>
          </a:xfrm>
        </p:spPr>
        <p:txBody>
          <a:bodyPr/>
          <a:lstStyle/>
          <a:p>
            <a:fld id="{D41B9390-BF7D-4ABD-8CB0-EC273BC82D0A}" type="slidenum">
              <a:rPr lang="tr-TR" smtClean="0">
                <a:solidFill>
                  <a:srgbClr val="8CADAE">
                    <a:shade val="75000"/>
                  </a:srgbClr>
                </a:solidFill>
              </a:rPr>
              <a:pPr/>
              <a:t>‹#›</a:t>
            </a:fld>
            <a:endParaRPr lang="tr-TR">
              <a:solidFill>
                <a:srgbClr val="8CADAE">
                  <a:shade val="75000"/>
                </a:srgbClr>
              </a:solidFill>
            </a:endParaRPr>
          </a:p>
        </p:txBody>
      </p:sp>
      <p:sp>
        <p:nvSpPr>
          <p:cNvPr id="3" name="Dikey Metin Yer Tutucusu 2"/>
          <p:cNvSpPr>
            <a:spLocks noGrp="1"/>
          </p:cNvSpPr>
          <p:nvPr>
            <p:ph type="body" orient="vert" idx="1"/>
          </p:nvPr>
        </p:nvSpPr>
        <p:spPr>
          <a:xfrm>
            <a:off x="304800" y="304800"/>
            <a:ext cx="6553200" cy="5821366"/>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p:txBody>
          <a:bodyPr/>
          <a:lstStyle/>
          <a:p>
            <a:fld id="{C4F997D6-57B8-4AC9-8F81-2082B03189B4}" type="datetimeFigureOut">
              <a:rPr lang="tr-TR" smtClean="0"/>
              <a:pPr/>
              <a:t>22.03.2020</a:t>
            </a:fld>
            <a:endParaRPr lang="tr-TR"/>
          </a:p>
        </p:txBody>
      </p:sp>
      <p:sp>
        <p:nvSpPr>
          <p:cNvPr id="5" name="Altbilgi Yer Tutucusu 4"/>
          <p:cNvSpPr>
            <a:spLocks noGrp="1"/>
          </p:cNvSpPr>
          <p:nvPr>
            <p:ph type="ftr" sz="quarter" idx="11"/>
          </p:nvPr>
        </p:nvSpPr>
        <p:spPr/>
        <p:txBody>
          <a:bodyPr/>
          <a:lstStyle/>
          <a:p>
            <a:endParaRPr lang="tr-TR"/>
          </a:p>
        </p:txBody>
      </p:sp>
      <p:sp>
        <p:nvSpPr>
          <p:cNvPr id="2" name="Dikey Başlık 1"/>
          <p:cNvSpPr>
            <a:spLocks noGrp="1"/>
          </p:cNvSpPr>
          <p:nvPr>
            <p:ph type="title" orient="vert"/>
          </p:nvPr>
        </p:nvSpPr>
        <p:spPr>
          <a:xfrm>
            <a:off x="7391400" y="304801"/>
            <a:ext cx="1447800" cy="5851525"/>
          </a:xfrm>
        </p:spPr>
        <p:txBody>
          <a:bodyPr vert="eaVert"/>
          <a:lstStyle/>
          <a:p>
            <a:r>
              <a:rPr kumimoji="0" lang="tr-TR"/>
              <a:t>Asıl başlık stili için tıklatın</a:t>
            </a:r>
            <a:endParaRPr kumimoji="0" lang="en-US"/>
          </a:p>
        </p:txBody>
      </p:sp>
    </p:spTree>
    <p:extLst>
      <p:ext uri="{BB962C8B-B14F-4D97-AF65-F5344CB8AC3E}">
        <p14:creationId xmlns:p14="http://schemas.microsoft.com/office/powerpoint/2010/main" val="2314678552"/>
      </p:ext>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p>
            <a:r>
              <a:rPr lang="tr-TR"/>
              <a:t>Asıl başlık stili için tıklatın</a:t>
            </a:r>
          </a:p>
        </p:txBody>
      </p:sp>
      <p:sp>
        <p:nvSpPr>
          <p:cNvPr id="3" name="2 Metin Yer Tutucusu"/>
          <p:cNvSpPr>
            <a:spLocks noGrp="1"/>
          </p:cNvSpPr>
          <p:nvPr>
            <p:ph type="body" sz="half" idx="1"/>
          </p:nvPr>
        </p:nvSpPr>
        <p:spPr>
          <a:xfrm>
            <a:off x="457200" y="1600200"/>
            <a:ext cx="4038600" cy="4525963"/>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a:xfrm>
            <a:off x="457200" y="6245225"/>
            <a:ext cx="2133600" cy="476250"/>
          </a:xfrm>
        </p:spPr>
        <p:txBody>
          <a:bodyPr/>
          <a:lstStyle>
            <a:lvl1pPr>
              <a:defRPr/>
            </a:lvl1pPr>
          </a:lstStyle>
          <a:p>
            <a:endParaRPr lang="tr-TR"/>
          </a:p>
        </p:txBody>
      </p:sp>
      <p:sp>
        <p:nvSpPr>
          <p:cNvPr id="6" name="5 Altbilgi Yer Tutucusu"/>
          <p:cNvSpPr>
            <a:spLocks noGrp="1"/>
          </p:cNvSpPr>
          <p:nvPr>
            <p:ph type="ftr" sz="quarter" idx="11"/>
          </p:nvPr>
        </p:nvSpPr>
        <p:spPr>
          <a:xfrm>
            <a:off x="3124200" y="6245225"/>
            <a:ext cx="2895600" cy="476250"/>
          </a:xfrm>
        </p:spPr>
        <p:txBody>
          <a:bodyPr/>
          <a:lstStyle>
            <a:lvl1pPr>
              <a:defRPr/>
            </a:lvl1pPr>
          </a:lstStyle>
          <a:p>
            <a:endParaRPr lang="tr-TR"/>
          </a:p>
        </p:txBody>
      </p:sp>
      <p:sp>
        <p:nvSpPr>
          <p:cNvPr id="7" name="6 Slayt Numarası Yer Tutucusu"/>
          <p:cNvSpPr>
            <a:spLocks noGrp="1"/>
          </p:cNvSpPr>
          <p:nvPr>
            <p:ph type="sldNum" sz="quarter" idx="12"/>
          </p:nvPr>
        </p:nvSpPr>
        <p:spPr>
          <a:xfrm>
            <a:off x="6553200" y="6245225"/>
            <a:ext cx="2133600" cy="476250"/>
          </a:xfrm>
        </p:spPr>
        <p:txBody>
          <a:bodyPr/>
          <a:lstStyle>
            <a:lvl1pPr>
              <a:defRPr/>
            </a:lvl1pPr>
          </a:lstStyle>
          <a:p>
            <a:fld id="{EE8BF09B-1277-46E1-87CE-0B579FDD0389}" type="slidenum">
              <a:rPr lang="tr-TR">
                <a:solidFill>
                  <a:srgbClr val="8CADAE">
                    <a:shade val="75000"/>
                  </a:srgbClr>
                </a:solidFill>
              </a:rPr>
              <a:pPr/>
              <a:t>‹#›</a:t>
            </a:fld>
            <a:endParaRPr lang="tr-TR">
              <a:solidFill>
                <a:srgbClr val="8CADAE">
                  <a:shade val="75000"/>
                </a:srgbClr>
              </a:solidFill>
            </a:endParaRPr>
          </a:p>
        </p:txBody>
      </p:sp>
    </p:spTree>
    <p:extLst>
      <p:ext uri="{BB962C8B-B14F-4D97-AF65-F5344CB8AC3E}">
        <p14:creationId xmlns:p14="http://schemas.microsoft.com/office/powerpoint/2010/main" val="3128914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4AB6444F-A10B-49A0-8C5C-E6433D197C34}" type="datetimeFigureOut">
              <a:rPr lang="tr-TR" smtClean="0"/>
              <a:t>22.03.2020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E756F-07E3-4EBC-8383-C76E8EAC7F48}" type="slidenum">
              <a:rPr lang="tr-TR" smtClean="0"/>
              <a:t>‹#›</a:t>
            </a:fld>
            <a:endParaRPr lang="tr-TR"/>
          </a:p>
        </p:txBody>
      </p:sp>
    </p:spTree>
    <p:extLst>
      <p:ext uri="{BB962C8B-B14F-4D97-AF65-F5344CB8AC3E}">
        <p14:creationId xmlns:p14="http://schemas.microsoft.com/office/powerpoint/2010/main" val="2654990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4AB6444F-A10B-49A0-8C5C-E6433D197C34}" type="datetimeFigureOut">
              <a:rPr lang="tr-TR" smtClean="0"/>
              <a:t>22.03.2020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E756F-07E3-4EBC-8383-C76E8EAC7F48}" type="slidenum">
              <a:rPr lang="tr-TR" smtClean="0"/>
              <a:t>‹#›</a:t>
            </a:fld>
            <a:endParaRPr lang="tr-TR"/>
          </a:p>
        </p:txBody>
      </p:sp>
    </p:spTree>
    <p:extLst>
      <p:ext uri="{BB962C8B-B14F-4D97-AF65-F5344CB8AC3E}">
        <p14:creationId xmlns:p14="http://schemas.microsoft.com/office/powerpoint/2010/main" val="3252792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a:t>Asıl başlık stili için tıklatın</a:t>
            </a: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4AB6444F-A10B-49A0-8C5C-E6433D197C34}" type="datetimeFigureOut">
              <a:rPr lang="tr-TR" smtClean="0"/>
              <a:t>22.03.2020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26E756F-07E3-4EBC-8383-C76E8EAC7F48}" type="slidenum">
              <a:rPr lang="tr-TR" smtClean="0"/>
              <a:t>‹#›</a:t>
            </a:fld>
            <a:endParaRPr lang="tr-TR"/>
          </a:p>
        </p:txBody>
      </p:sp>
    </p:spTree>
    <p:extLst>
      <p:ext uri="{BB962C8B-B14F-4D97-AF65-F5344CB8AC3E}">
        <p14:creationId xmlns:p14="http://schemas.microsoft.com/office/powerpoint/2010/main" val="1489713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4AB6444F-A10B-49A0-8C5C-E6433D197C34}" type="datetimeFigureOut">
              <a:rPr lang="tr-TR" smtClean="0"/>
              <a:t>22.03.2020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26E756F-07E3-4EBC-8383-C76E8EAC7F48}" type="slidenum">
              <a:rPr lang="tr-TR" smtClean="0"/>
              <a:t>‹#›</a:t>
            </a:fld>
            <a:endParaRPr lang="tr-TR"/>
          </a:p>
        </p:txBody>
      </p:sp>
    </p:spTree>
    <p:extLst>
      <p:ext uri="{BB962C8B-B14F-4D97-AF65-F5344CB8AC3E}">
        <p14:creationId xmlns:p14="http://schemas.microsoft.com/office/powerpoint/2010/main" val="1047751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AB6444F-A10B-49A0-8C5C-E6433D197C34}" type="datetimeFigureOut">
              <a:rPr lang="tr-TR" smtClean="0"/>
              <a:t>22.03.2020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26E756F-07E3-4EBC-8383-C76E8EAC7F48}" type="slidenum">
              <a:rPr lang="tr-TR" smtClean="0"/>
              <a:t>‹#›</a:t>
            </a:fld>
            <a:endParaRPr lang="tr-TR"/>
          </a:p>
        </p:txBody>
      </p:sp>
    </p:spTree>
    <p:extLst>
      <p:ext uri="{BB962C8B-B14F-4D97-AF65-F5344CB8AC3E}">
        <p14:creationId xmlns:p14="http://schemas.microsoft.com/office/powerpoint/2010/main" val="2575251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4AB6444F-A10B-49A0-8C5C-E6433D197C34}" type="datetimeFigureOut">
              <a:rPr lang="tr-TR" smtClean="0"/>
              <a:t>22.03.2020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E756F-07E3-4EBC-8383-C76E8EAC7F48}" type="slidenum">
              <a:rPr lang="tr-TR" smtClean="0"/>
              <a:t>‹#›</a:t>
            </a:fld>
            <a:endParaRPr lang="tr-TR"/>
          </a:p>
        </p:txBody>
      </p:sp>
    </p:spTree>
    <p:extLst>
      <p:ext uri="{BB962C8B-B14F-4D97-AF65-F5344CB8AC3E}">
        <p14:creationId xmlns:p14="http://schemas.microsoft.com/office/powerpoint/2010/main" val="1467756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4AB6444F-A10B-49A0-8C5C-E6433D197C34}" type="datetimeFigureOut">
              <a:rPr lang="tr-TR" smtClean="0"/>
              <a:t>22.03.2020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E756F-07E3-4EBC-8383-C76E8EAC7F48}" type="slidenum">
              <a:rPr lang="tr-TR" smtClean="0"/>
              <a:t>‹#›</a:t>
            </a:fld>
            <a:endParaRPr lang="tr-TR"/>
          </a:p>
        </p:txBody>
      </p:sp>
    </p:spTree>
    <p:extLst>
      <p:ext uri="{BB962C8B-B14F-4D97-AF65-F5344CB8AC3E}">
        <p14:creationId xmlns:p14="http://schemas.microsoft.com/office/powerpoint/2010/main" val="3846825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B6444F-A10B-49A0-8C5C-E6433D197C34}" type="datetimeFigureOut">
              <a:rPr lang="tr-TR" smtClean="0"/>
              <a:t>22.03.2020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6E756F-07E3-4EBC-8383-C76E8EAC7F48}" type="slidenum">
              <a:rPr lang="tr-TR" smtClean="0"/>
              <a:t>‹#›</a:t>
            </a:fld>
            <a:endParaRPr lang="tr-TR"/>
          </a:p>
        </p:txBody>
      </p:sp>
    </p:spTree>
    <p:extLst>
      <p:ext uri="{BB962C8B-B14F-4D97-AF65-F5344CB8AC3E}">
        <p14:creationId xmlns:p14="http://schemas.microsoft.com/office/powerpoint/2010/main" val="3718127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Dikdörtgen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Dikdörtgen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Dikdörtgen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Dikdörtgen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Dikdörtgen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Veri Yer Tutucusu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C4F997D6-57B8-4AC9-8F81-2082B03189B4}" type="datetimeFigureOut">
              <a:rPr lang="tr-TR" smtClean="0"/>
              <a:pPr/>
              <a:t>22.03.2020</a:t>
            </a:fld>
            <a:endParaRPr lang="tr-TR"/>
          </a:p>
        </p:txBody>
      </p:sp>
      <p:sp>
        <p:nvSpPr>
          <p:cNvPr id="3" name="Altbilgi Yer Tutucusu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tr-TR"/>
          </a:p>
        </p:txBody>
      </p:sp>
      <p:sp>
        <p:nvSpPr>
          <p:cNvPr id="8" name="Dikdörtgen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0" name="Düz Bağlayıcı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3" name="Slayt Numarası Yer Tutucusu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D41B9390-BF7D-4ABD-8CB0-EC273BC82D0A}" type="slidenum">
              <a:rPr lang="tr-TR" smtClean="0">
                <a:solidFill>
                  <a:srgbClr val="8CADAE">
                    <a:shade val="75000"/>
                  </a:srgbClr>
                </a:solidFill>
              </a:rPr>
              <a:pPr/>
              <a:t>‹#›</a:t>
            </a:fld>
            <a:endParaRPr lang="tr-TR">
              <a:solidFill>
                <a:srgbClr val="8CADAE">
                  <a:shade val="75000"/>
                </a:srgbClr>
              </a:solidFill>
            </a:endParaRPr>
          </a:p>
        </p:txBody>
      </p:sp>
      <p:sp>
        <p:nvSpPr>
          <p:cNvPr id="22" name="Başlık Yer Tutucusu 21"/>
          <p:cNvSpPr>
            <a:spLocks noGrp="1"/>
          </p:cNvSpPr>
          <p:nvPr>
            <p:ph type="title"/>
          </p:nvPr>
        </p:nvSpPr>
        <p:spPr>
          <a:xfrm>
            <a:off x="301752" y="228600"/>
            <a:ext cx="8534400" cy="758952"/>
          </a:xfrm>
          <a:prstGeom prst="rect">
            <a:avLst/>
          </a:prstGeom>
        </p:spPr>
        <p:txBody>
          <a:bodyPr vert="horz" anchor="b">
            <a:normAutofit/>
          </a:bodyPr>
          <a:lstStyle/>
          <a:p>
            <a:r>
              <a:rPr kumimoji="0" lang="tr-TR"/>
              <a:t>Asıl başlık stili için tıklatın</a:t>
            </a:r>
            <a:endParaRPr kumimoji="0" lang="en-US"/>
          </a:p>
        </p:txBody>
      </p:sp>
      <p:sp>
        <p:nvSpPr>
          <p:cNvPr id="13" name="Metin Yer Tutucusu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Tree>
    <p:extLst>
      <p:ext uri="{BB962C8B-B14F-4D97-AF65-F5344CB8AC3E}">
        <p14:creationId xmlns:p14="http://schemas.microsoft.com/office/powerpoint/2010/main" val="23708207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521856"/>
            <a:ext cx="7772400" cy="1470025"/>
          </a:xfrm>
        </p:spPr>
        <p:txBody>
          <a:bodyPr/>
          <a:lstStyle/>
          <a:p>
            <a:r>
              <a:rPr lang="tr-TR" dirty="0"/>
              <a:t>Solunum ve Solunum Hızı</a:t>
            </a:r>
          </a:p>
        </p:txBody>
      </p:sp>
      <p:sp>
        <p:nvSpPr>
          <p:cNvPr id="3" name="Alt Başlık 2"/>
          <p:cNvSpPr>
            <a:spLocks noGrp="1"/>
          </p:cNvSpPr>
          <p:nvPr>
            <p:ph type="subTitle" idx="1"/>
          </p:nvPr>
        </p:nvSpPr>
        <p:spPr/>
        <p:txBody>
          <a:bodyPr/>
          <a:lstStyle/>
          <a:p>
            <a:r>
              <a:rPr lang="tr-TR" dirty="0"/>
              <a:t>Öğretim Görevlisi</a:t>
            </a:r>
          </a:p>
          <a:p>
            <a:r>
              <a:rPr lang="tr-TR" dirty="0"/>
              <a:t>Süleyman Emre </a:t>
            </a:r>
            <a:r>
              <a:rPr lang="tr-TR" dirty="0" err="1"/>
              <a:t>Kocacan</a:t>
            </a:r>
            <a:endParaRPr lang="tr-TR" dirty="0"/>
          </a:p>
        </p:txBody>
      </p:sp>
      <p:pic>
        <p:nvPicPr>
          <p:cNvPr id="4" name="Resim 2" descr="çizim içeren bir resim&#10;&#10;Açıklama otomatik olarak oluşturuldu">
            <a:extLst>
              <a:ext uri="{FF2B5EF4-FFF2-40B4-BE49-F238E27FC236}">
                <a16:creationId xmlns:a16="http://schemas.microsoft.com/office/drawing/2014/main" id="{C8E349C0-1874-4E67-B9EA-340D32522F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12976" y="116632"/>
            <a:ext cx="2518048" cy="2529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306211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08520" y="404664"/>
            <a:ext cx="4608512" cy="671512"/>
          </a:xfrm>
        </p:spPr>
        <p:txBody>
          <a:bodyPr>
            <a:normAutofit fontScale="90000"/>
          </a:bodyPr>
          <a:lstStyle/>
          <a:p>
            <a:r>
              <a:rPr lang="tr-TR" sz="2800" b="1" dirty="0">
                <a:latin typeface="+mn-lt"/>
              </a:rPr>
              <a:t>İLETİCİ SOLUNUM YOLLARI</a:t>
            </a:r>
          </a:p>
        </p:txBody>
      </p:sp>
      <p:sp>
        <p:nvSpPr>
          <p:cNvPr id="21507" name="Rectangle 3"/>
          <p:cNvSpPr>
            <a:spLocks noGrp="1" noChangeArrowheads="1"/>
          </p:cNvSpPr>
          <p:nvPr>
            <p:ph type="body" sz="half" idx="1"/>
          </p:nvPr>
        </p:nvSpPr>
        <p:spPr>
          <a:xfrm>
            <a:off x="179512" y="1556792"/>
            <a:ext cx="4752528" cy="4680520"/>
          </a:xfrm>
        </p:spPr>
        <p:txBody>
          <a:bodyPr>
            <a:noAutofit/>
          </a:bodyPr>
          <a:lstStyle/>
          <a:p>
            <a:pPr>
              <a:buFontTx/>
              <a:buNone/>
            </a:pPr>
            <a:r>
              <a:rPr lang="tr-TR" sz="1600" dirty="0"/>
              <a:t>İletici havayolu </a:t>
            </a:r>
            <a:r>
              <a:rPr lang="tr-TR" sz="1600" b="1" dirty="0"/>
              <a:t>trakeden</a:t>
            </a:r>
            <a:r>
              <a:rPr lang="tr-TR" sz="1600" dirty="0"/>
              <a:t> başlar. </a:t>
            </a:r>
            <a:r>
              <a:rPr lang="tr-TR" sz="1600" dirty="0" err="1"/>
              <a:t>Trakea</a:t>
            </a:r>
            <a:r>
              <a:rPr lang="tr-TR" sz="1600" dirty="0"/>
              <a:t>, </a:t>
            </a:r>
            <a:r>
              <a:rPr lang="en-US" sz="1600" dirty="0" err="1"/>
              <a:t>Lar</a:t>
            </a:r>
            <a:r>
              <a:rPr lang="tr-TR" sz="1600" dirty="0" err="1"/>
              <a:t>inks</a:t>
            </a:r>
            <a:r>
              <a:rPr lang="tr-TR" sz="1600" dirty="0"/>
              <a:t> ile  bronşlar arasında kalan bölgedir. </a:t>
            </a:r>
            <a:r>
              <a:rPr lang="tr-TR" sz="1600" dirty="0" err="1"/>
              <a:t>Trakea’nın</a:t>
            </a:r>
            <a:r>
              <a:rPr lang="tr-TR" sz="1600" dirty="0"/>
              <a:t> ikiye ayrılarak oluşturduğu iki ana dal bronşu akciğerlere girer.</a:t>
            </a:r>
          </a:p>
          <a:p>
            <a:pPr>
              <a:buFontTx/>
              <a:buNone/>
            </a:pPr>
            <a:endParaRPr lang="tr-TR" sz="1600" dirty="0"/>
          </a:p>
          <a:p>
            <a:pPr>
              <a:buFontTx/>
              <a:buNone/>
            </a:pPr>
            <a:r>
              <a:rPr lang="tr-TR" sz="1600" dirty="0"/>
              <a:t>Sağ ve sol iki ana bronşa ayrılması ile başlamak üzere alveollere kadar 20-25 kez dallanır. </a:t>
            </a:r>
          </a:p>
          <a:p>
            <a:pPr>
              <a:buFontTx/>
              <a:buNone/>
            </a:pPr>
            <a:endParaRPr lang="tr-TR" sz="1600" dirty="0"/>
          </a:p>
          <a:p>
            <a:pPr>
              <a:buFontTx/>
              <a:buNone/>
            </a:pPr>
            <a:r>
              <a:rPr lang="tr-TR" sz="1600" dirty="0"/>
              <a:t>Sağ akciğer sağ </a:t>
            </a:r>
            <a:r>
              <a:rPr lang="tr-TR" sz="1600" dirty="0" err="1"/>
              <a:t>hemitoraks’ta</a:t>
            </a:r>
            <a:r>
              <a:rPr lang="tr-TR" sz="1600" dirty="0"/>
              <a:t> yerleşiktir ve üç lobludur (sağ üst lob, sağ orta lob, sağ alt lob). </a:t>
            </a:r>
          </a:p>
          <a:p>
            <a:pPr>
              <a:buFontTx/>
              <a:buNone/>
            </a:pPr>
            <a:endParaRPr lang="tr-TR" sz="1600" dirty="0"/>
          </a:p>
          <a:p>
            <a:pPr>
              <a:buFontTx/>
              <a:buNone/>
            </a:pPr>
            <a:r>
              <a:rPr lang="tr-TR" sz="1600" dirty="0"/>
              <a:t>Sol akciğer; sağ orta lobun homoloğu olan </a:t>
            </a:r>
            <a:r>
              <a:rPr lang="tr-TR" sz="1600" dirty="0" err="1"/>
              <a:t>linguayı</a:t>
            </a:r>
            <a:r>
              <a:rPr lang="tr-TR" sz="1600" dirty="0"/>
              <a:t> da içeren sol üst lob ve sol alt lob  olarak bölünmüştür. </a:t>
            </a:r>
          </a:p>
          <a:p>
            <a:pPr>
              <a:buFontTx/>
              <a:buNone/>
            </a:pPr>
            <a:endParaRPr lang="tr-TR" sz="1600" dirty="0"/>
          </a:p>
          <a:p>
            <a:pPr>
              <a:buFontTx/>
              <a:buNone/>
            </a:pPr>
            <a:r>
              <a:rPr lang="tr-TR" sz="1600" dirty="0"/>
              <a:t>Sağ ve sol akciğerler </a:t>
            </a:r>
            <a:r>
              <a:rPr lang="tr-TR" sz="1600" dirty="0" err="1"/>
              <a:t>viseral</a:t>
            </a:r>
            <a:r>
              <a:rPr lang="tr-TR" sz="1600" dirty="0"/>
              <a:t> plevra ile kaplıdır ve tümü </a:t>
            </a:r>
            <a:r>
              <a:rPr lang="tr-TR" sz="1600" dirty="0" err="1"/>
              <a:t>pariyetal</a:t>
            </a:r>
            <a:r>
              <a:rPr lang="tr-TR" sz="1600" dirty="0"/>
              <a:t> plevra ile örtülüdür. </a:t>
            </a:r>
            <a:endParaRPr lang="tr-TR" sz="1600" b="1" dirty="0">
              <a:solidFill>
                <a:srgbClr val="C00000"/>
              </a:solidFill>
            </a:endParaRPr>
          </a:p>
        </p:txBody>
      </p:sp>
      <p:sp>
        <p:nvSpPr>
          <p:cNvPr id="3" name="Metin Yer Tutucusu 2">
            <a:extLst>
              <a:ext uri="{FF2B5EF4-FFF2-40B4-BE49-F238E27FC236}">
                <a16:creationId xmlns:a16="http://schemas.microsoft.com/office/drawing/2014/main" id="{12281A40-90EB-4033-B5FA-8B626B75367A}"/>
              </a:ext>
            </a:extLst>
          </p:cNvPr>
          <p:cNvSpPr>
            <a:spLocks noGrp="1"/>
          </p:cNvSpPr>
          <p:nvPr>
            <p:ph type="body" sz="half" idx="1"/>
          </p:nvPr>
        </p:nvSpPr>
        <p:spPr/>
        <p:txBody>
          <a:bodyPr/>
          <a:lstStyle/>
          <a:p>
            <a:endParaRPr lang="tr-TR"/>
          </a:p>
        </p:txBody>
      </p:sp>
    </p:spTree>
    <p:extLst>
      <p:ext uri="{BB962C8B-B14F-4D97-AF65-F5344CB8AC3E}">
        <p14:creationId xmlns:p14="http://schemas.microsoft.com/office/powerpoint/2010/main" val="3811339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21506"/>
                                        </p:tgtEl>
                                        <p:attrNameLst>
                                          <p:attrName>style.visibility</p:attrName>
                                        </p:attrNameLst>
                                      </p:cBhvr>
                                      <p:to>
                                        <p:strVal val="visible"/>
                                      </p:to>
                                    </p:set>
                                    <p:anim calcmode="lin" valueType="num">
                                      <p:cBhvr>
                                        <p:cTn id="7" dur="500" fill="hold"/>
                                        <p:tgtEl>
                                          <p:spTgt spid="21506"/>
                                        </p:tgtEl>
                                        <p:attrNameLst>
                                          <p:attrName>ppt_w</p:attrName>
                                        </p:attrNameLst>
                                      </p:cBhvr>
                                      <p:tavLst>
                                        <p:tav tm="0">
                                          <p:val>
                                            <p:fltVal val="0"/>
                                          </p:val>
                                        </p:tav>
                                        <p:tav tm="100000">
                                          <p:val>
                                            <p:strVal val="#ppt_w"/>
                                          </p:val>
                                        </p:tav>
                                      </p:tavLst>
                                    </p:anim>
                                    <p:anim calcmode="lin" valueType="num">
                                      <p:cBhvr>
                                        <p:cTn id="8" dur="500" fill="hold"/>
                                        <p:tgtEl>
                                          <p:spTgt spid="21506"/>
                                        </p:tgtEl>
                                        <p:attrNameLst>
                                          <p:attrName>ppt_h</p:attrName>
                                        </p:attrNameLst>
                                      </p:cBhvr>
                                      <p:tavLst>
                                        <p:tav tm="0">
                                          <p:val>
                                            <p:fltVal val="0"/>
                                          </p:val>
                                        </p:tav>
                                        <p:tav tm="100000">
                                          <p:val>
                                            <p:strVal val="#ppt_h"/>
                                          </p:val>
                                        </p:tav>
                                      </p:tavLst>
                                    </p:anim>
                                  </p:childTnLst>
                                </p:cTn>
                              </p:par>
                              <p:par>
                                <p:cTn id="9" presetID="2" presetClass="entr" presetSubtype="8" fill="hold" grpId="0" nodeType="withEffect">
                                  <p:stCondLst>
                                    <p:cond delay="0"/>
                                  </p:stCondLst>
                                  <p:childTnLst>
                                    <p:set>
                                      <p:cBhvr>
                                        <p:cTn id="10" dur="1" fill="hold">
                                          <p:stCondLst>
                                            <p:cond delay="0"/>
                                          </p:stCondLst>
                                        </p:cTn>
                                        <p:tgtEl>
                                          <p:spTgt spid="21507">
                                            <p:txEl>
                                              <p:pRg st="0" end="0"/>
                                            </p:txEl>
                                          </p:spTgt>
                                        </p:tgtEl>
                                        <p:attrNameLst>
                                          <p:attrName>style.visibility</p:attrName>
                                        </p:attrNameLst>
                                      </p:cBhvr>
                                      <p:to>
                                        <p:strVal val="visible"/>
                                      </p:to>
                                    </p:set>
                                    <p:anim calcmode="lin" valueType="num">
                                      <p:cBhvr additive="base">
                                        <p:cTn id="11" dur="500" fill="hold"/>
                                        <p:tgtEl>
                                          <p:spTgt spid="21507">
                                            <p:txEl>
                                              <p:pRg st="0" end="0"/>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1507">
                                            <p:txEl>
                                              <p:pRg st="0" end="0"/>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21507">
                                            <p:txEl>
                                              <p:pRg st="2" end="2"/>
                                            </p:txEl>
                                          </p:spTgt>
                                        </p:tgtEl>
                                        <p:attrNameLst>
                                          <p:attrName>style.visibility</p:attrName>
                                        </p:attrNameLst>
                                      </p:cBhvr>
                                      <p:to>
                                        <p:strVal val="visible"/>
                                      </p:to>
                                    </p:set>
                                    <p:anim calcmode="lin" valueType="num">
                                      <p:cBhvr additive="base">
                                        <p:cTn id="15" dur="500" fill="hold"/>
                                        <p:tgtEl>
                                          <p:spTgt spid="21507">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21507">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21507">
                                            <p:txEl>
                                              <p:pRg st="4" end="4"/>
                                            </p:txEl>
                                          </p:spTgt>
                                        </p:tgtEl>
                                        <p:attrNameLst>
                                          <p:attrName>style.visibility</p:attrName>
                                        </p:attrNameLst>
                                      </p:cBhvr>
                                      <p:to>
                                        <p:strVal val="visible"/>
                                      </p:to>
                                    </p:set>
                                    <p:anim calcmode="lin" valueType="num">
                                      <p:cBhvr additive="base">
                                        <p:cTn id="19" dur="500" fill="hold"/>
                                        <p:tgtEl>
                                          <p:spTgt spid="21507">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1507">
                                            <p:txEl>
                                              <p:pRg st="4" end="4"/>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21507">
                                            <p:txEl>
                                              <p:pRg st="6" end="6"/>
                                            </p:txEl>
                                          </p:spTgt>
                                        </p:tgtEl>
                                        <p:attrNameLst>
                                          <p:attrName>style.visibility</p:attrName>
                                        </p:attrNameLst>
                                      </p:cBhvr>
                                      <p:to>
                                        <p:strVal val="visible"/>
                                      </p:to>
                                    </p:set>
                                    <p:anim calcmode="lin" valueType="num">
                                      <p:cBhvr additive="base">
                                        <p:cTn id="23" dur="500" fill="hold"/>
                                        <p:tgtEl>
                                          <p:spTgt spid="21507">
                                            <p:txEl>
                                              <p:pRg st="6" end="6"/>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21507">
                                            <p:txEl>
                                              <p:pRg st="6" end="6"/>
                                            </p:txEl>
                                          </p:spTgt>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21507">
                                            <p:txEl>
                                              <p:pRg st="8" end="8"/>
                                            </p:txEl>
                                          </p:spTgt>
                                        </p:tgtEl>
                                        <p:attrNameLst>
                                          <p:attrName>style.visibility</p:attrName>
                                        </p:attrNameLst>
                                      </p:cBhvr>
                                      <p:to>
                                        <p:strVal val="visible"/>
                                      </p:to>
                                    </p:set>
                                    <p:anim calcmode="lin" valueType="num">
                                      <p:cBhvr additive="base">
                                        <p:cTn id="27" dur="500" fill="hold"/>
                                        <p:tgtEl>
                                          <p:spTgt spid="21507">
                                            <p:txEl>
                                              <p:pRg st="8" end="8"/>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21507">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autoUpdateAnimBg="0"/>
      <p:bldP spid="21507" grpId="0" build="p" autoUpdateAnimBg="0" advAuto="200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3"/>
          <p:cNvSpPr>
            <a:spLocks noGrp="1" noChangeArrowheads="1"/>
          </p:cNvSpPr>
          <p:nvPr>
            <p:ph idx="1"/>
          </p:nvPr>
        </p:nvSpPr>
        <p:spPr>
          <a:xfrm>
            <a:off x="323528" y="1844824"/>
            <a:ext cx="4968552" cy="4425901"/>
          </a:xfrm>
        </p:spPr>
        <p:txBody>
          <a:bodyPr>
            <a:normAutofit/>
          </a:bodyPr>
          <a:lstStyle/>
          <a:p>
            <a:pPr>
              <a:lnSpc>
                <a:spcPct val="80000"/>
              </a:lnSpc>
            </a:pPr>
            <a:r>
              <a:rPr lang="en-US" sz="2400" b="1" dirty="0" err="1"/>
              <a:t>Bron</a:t>
            </a:r>
            <a:r>
              <a:rPr lang="tr-TR" sz="2400" b="1" dirty="0" err="1"/>
              <a:t>şioller</a:t>
            </a:r>
            <a:endParaRPr lang="tr-TR" sz="2400" b="1" dirty="0"/>
          </a:p>
          <a:p>
            <a:pPr>
              <a:lnSpc>
                <a:spcPct val="80000"/>
              </a:lnSpc>
            </a:pPr>
            <a:endParaRPr lang="en-US" sz="2400" b="1" dirty="0"/>
          </a:p>
          <a:p>
            <a:pPr lvl="1">
              <a:lnSpc>
                <a:spcPct val="80000"/>
              </a:lnSpc>
            </a:pPr>
            <a:r>
              <a:rPr lang="tr-TR" sz="2400" dirty="0"/>
              <a:t>En küçük hava yollarıdır </a:t>
            </a:r>
            <a:endParaRPr lang="en-US" sz="2400" dirty="0"/>
          </a:p>
          <a:p>
            <a:pPr>
              <a:lnSpc>
                <a:spcPct val="80000"/>
              </a:lnSpc>
            </a:pPr>
            <a:endParaRPr lang="tr-TR" sz="2400" dirty="0">
              <a:sym typeface="Symbol" pitchFamily="18" charset="2"/>
            </a:endParaRPr>
          </a:p>
          <a:p>
            <a:pPr>
              <a:lnSpc>
                <a:spcPct val="80000"/>
              </a:lnSpc>
            </a:pPr>
            <a:endParaRPr lang="en-US" sz="2400" dirty="0">
              <a:sym typeface="Symbol" pitchFamily="18" charset="2"/>
            </a:endParaRPr>
          </a:p>
          <a:p>
            <a:pPr>
              <a:lnSpc>
                <a:spcPct val="80000"/>
              </a:lnSpc>
            </a:pPr>
            <a:r>
              <a:rPr lang="en-US" sz="2400" b="1" dirty="0">
                <a:sym typeface="Symbol" pitchFamily="18" charset="2"/>
              </a:rPr>
              <a:t>Terminal </a:t>
            </a:r>
            <a:r>
              <a:rPr lang="en-US" sz="2400" b="1" dirty="0" err="1">
                <a:sym typeface="Symbol" pitchFamily="18" charset="2"/>
              </a:rPr>
              <a:t>bron</a:t>
            </a:r>
            <a:r>
              <a:rPr lang="tr-TR" sz="2400" b="1" dirty="0" err="1">
                <a:sym typeface="Symbol" pitchFamily="18" charset="2"/>
              </a:rPr>
              <a:t>şioller</a:t>
            </a:r>
            <a:endParaRPr lang="en-US" sz="2400" b="1" dirty="0">
              <a:sym typeface="Symbol" pitchFamily="18" charset="2"/>
            </a:endParaRPr>
          </a:p>
          <a:p>
            <a:pPr lvl="1">
              <a:lnSpc>
                <a:spcPct val="80000"/>
              </a:lnSpc>
            </a:pPr>
            <a:r>
              <a:rPr lang="en-US" sz="2400" dirty="0">
                <a:sym typeface="Symbol" pitchFamily="18" charset="2"/>
              </a:rPr>
              <a:t>&lt;0.5 mm </a:t>
            </a:r>
            <a:r>
              <a:rPr lang="tr-TR" sz="2400" dirty="0">
                <a:sym typeface="Symbol" pitchFamily="18" charset="2"/>
              </a:rPr>
              <a:t>çapında</a:t>
            </a:r>
          </a:p>
          <a:p>
            <a:pPr lvl="1">
              <a:lnSpc>
                <a:spcPct val="80000"/>
              </a:lnSpc>
            </a:pPr>
            <a:endParaRPr lang="tr-TR" sz="2400" dirty="0">
              <a:sym typeface="Symbol" pitchFamily="18" charset="2"/>
            </a:endParaRPr>
          </a:p>
          <a:p>
            <a:pPr lvl="1">
              <a:lnSpc>
                <a:spcPct val="80000"/>
              </a:lnSpc>
            </a:pPr>
            <a:endParaRPr lang="tr-TR" sz="2400" dirty="0">
              <a:sym typeface="Symbol" pitchFamily="18" charset="2"/>
            </a:endParaRPr>
          </a:p>
          <a:p>
            <a:pPr lvl="1">
              <a:lnSpc>
                <a:spcPct val="80000"/>
              </a:lnSpc>
            </a:pPr>
            <a:endParaRPr lang="en-US" sz="2400" dirty="0">
              <a:sym typeface="Symbol" pitchFamily="18" charset="2"/>
            </a:endParaRPr>
          </a:p>
        </p:txBody>
      </p:sp>
      <p:pic>
        <p:nvPicPr>
          <p:cNvPr id="5" name="Resim 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36097" y="0"/>
            <a:ext cx="3707904" cy="6858000"/>
          </a:xfrm>
          <a:prstGeom prst="rect">
            <a:avLst/>
          </a:prstGeom>
          <a:noFill/>
          <a:ln>
            <a:noFill/>
          </a:ln>
        </p:spPr>
      </p:pic>
    </p:spTree>
    <p:extLst>
      <p:ext uri="{BB962C8B-B14F-4D97-AF65-F5344CB8AC3E}">
        <p14:creationId xmlns:p14="http://schemas.microsoft.com/office/powerpoint/2010/main" val="40193291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07504" y="2062163"/>
            <a:ext cx="3168352" cy="671512"/>
          </a:xfrm>
        </p:spPr>
        <p:txBody>
          <a:bodyPr>
            <a:normAutofit fontScale="90000"/>
          </a:bodyPr>
          <a:lstStyle/>
          <a:p>
            <a:r>
              <a:rPr lang="tr-TR" sz="3600" b="1" dirty="0">
                <a:latin typeface="+mn-lt"/>
              </a:rPr>
              <a:t>ALVEOLAR SOLUNUM YOLLARI</a:t>
            </a:r>
          </a:p>
        </p:txBody>
      </p:sp>
      <p:sp>
        <p:nvSpPr>
          <p:cNvPr id="21507" name="Rectangle 3"/>
          <p:cNvSpPr>
            <a:spLocks noGrp="1" noChangeArrowheads="1"/>
          </p:cNvSpPr>
          <p:nvPr>
            <p:ph type="body" sz="half" idx="1"/>
          </p:nvPr>
        </p:nvSpPr>
        <p:spPr>
          <a:xfrm>
            <a:off x="179512" y="2733675"/>
            <a:ext cx="8209607" cy="3716337"/>
          </a:xfrm>
        </p:spPr>
        <p:txBody>
          <a:bodyPr>
            <a:normAutofit fontScale="85000" lnSpcReduction="20000"/>
          </a:bodyPr>
          <a:lstStyle/>
          <a:p>
            <a:pPr>
              <a:lnSpc>
                <a:spcPct val="120000"/>
              </a:lnSpc>
            </a:pPr>
            <a:endParaRPr lang="tr-TR" sz="2400" b="1" dirty="0">
              <a:sym typeface="Symbol" pitchFamily="18" charset="2"/>
            </a:endParaRPr>
          </a:p>
          <a:p>
            <a:pPr>
              <a:lnSpc>
                <a:spcPct val="120000"/>
              </a:lnSpc>
            </a:pPr>
            <a:r>
              <a:rPr lang="tr-TR" sz="2400" b="1" dirty="0" err="1">
                <a:sym typeface="Symbol" pitchFamily="18" charset="2"/>
              </a:rPr>
              <a:t>Respiratuvar</a:t>
            </a:r>
            <a:r>
              <a:rPr lang="tr-TR" sz="2400" b="1" dirty="0">
                <a:sym typeface="Symbol" pitchFamily="18" charset="2"/>
              </a:rPr>
              <a:t> </a:t>
            </a:r>
            <a:r>
              <a:rPr lang="tr-TR" sz="2400" b="1" dirty="0" err="1">
                <a:sym typeface="Symbol" pitchFamily="18" charset="2"/>
              </a:rPr>
              <a:t>bronşioller</a:t>
            </a:r>
            <a:r>
              <a:rPr lang="tr-TR" sz="2400" b="1" dirty="0">
                <a:sym typeface="Symbol" pitchFamily="18" charset="2"/>
              </a:rPr>
              <a:t>, </a:t>
            </a:r>
            <a:r>
              <a:rPr lang="tr-TR" sz="2400" b="1" dirty="0" err="1">
                <a:sym typeface="Symbol" pitchFamily="18" charset="2"/>
              </a:rPr>
              <a:t>alveolar</a:t>
            </a:r>
            <a:r>
              <a:rPr lang="tr-TR" sz="2400" b="1" dirty="0">
                <a:sym typeface="Symbol" pitchFamily="18" charset="2"/>
              </a:rPr>
              <a:t> kanallar ve alveoller tarafından oluşur gaz alışverişinin gerçekleştiği kısımlardır. 300 milyon alveol (60-80 m2) yüzey alanı</a:t>
            </a:r>
          </a:p>
          <a:p>
            <a:pPr>
              <a:lnSpc>
                <a:spcPct val="120000"/>
              </a:lnSpc>
            </a:pPr>
            <a:endParaRPr lang="tr-TR" sz="2400" b="1" dirty="0">
              <a:solidFill>
                <a:srgbClr val="7030A0"/>
              </a:solidFill>
              <a:sym typeface="Symbol" pitchFamily="18" charset="2"/>
            </a:endParaRPr>
          </a:p>
          <a:p>
            <a:pPr>
              <a:lnSpc>
                <a:spcPct val="120000"/>
              </a:lnSpc>
            </a:pPr>
            <a:r>
              <a:rPr lang="tr-TR" sz="2400" b="1" dirty="0">
                <a:solidFill>
                  <a:srgbClr val="7030A0"/>
                </a:solidFill>
                <a:sym typeface="Symbol" pitchFamily="18" charset="2"/>
              </a:rPr>
              <a:t>Alveol üç farklı hücre çeşidi (Tip I,II ve III hücreler) ile döşelidir. Tip I </a:t>
            </a:r>
            <a:r>
              <a:rPr lang="tr-TR" sz="2400" b="1" dirty="0" err="1">
                <a:solidFill>
                  <a:srgbClr val="7030A0"/>
                </a:solidFill>
                <a:sym typeface="Symbol" pitchFamily="18" charset="2"/>
              </a:rPr>
              <a:t>epitel</a:t>
            </a:r>
            <a:r>
              <a:rPr lang="tr-TR" sz="2400" b="1" dirty="0">
                <a:solidFill>
                  <a:srgbClr val="7030A0"/>
                </a:solidFill>
                <a:sym typeface="Symbol" pitchFamily="18" charset="2"/>
              </a:rPr>
              <a:t> hücreleri gaz değişiminden sorumlu olan birincil hücrelerdir. Tip II hücreler </a:t>
            </a:r>
            <a:r>
              <a:rPr lang="tr-TR" sz="2400" b="1" dirty="0" err="1">
                <a:solidFill>
                  <a:srgbClr val="7030A0"/>
                </a:solidFill>
                <a:sym typeface="Symbol" pitchFamily="18" charset="2"/>
              </a:rPr>
              <a:t>pulmoner</a:t>
            </a:r>
            <a:r>
              <a:rPr lang="tr-TR" sz="2400" b="1" dirty="0">
                <a:solidFill>
                  <a:srgbClr val="7030A0"/>
                </a:solidFill>
                <a:sym typeface="Symbol" pitchFamily="18" charset="2"/>
              </a:rPr>
              <a:t> </a:t>
            </a:r>
            <a:r>
              <a:rPr lang="tr-TR" sz="2400" b="1" dirty="0" err="1">
                <a:solidFill>
                  <a:srgbClr val="7030A0"/>
                </a:solidFill>
                <a:sym typeface="Symbol" pitchFamily="18" charset="2"/>
              </a:rPr>
              <a:t>sürfaktan</a:t>
            </a:r>
            <a:r>
              <a:rPr lang="tr-TR" sz="2400" b="1" dirty="0">
                <a:solidFill>
                  <a:srgbClr val="7030A0"/>
                </a:solidFill>
                <a:sym typeface="Symbol" pitchFamily="18" charset="2"/>
              </a:rPr>
              <a:t> sentezler ve hasarlanmadan sonra normal </a:t>
            </a:r>
            <a:r>
              <a:rPr lang="tr-TR" sz="2400" b="1" dirty="0" err="1">
                <a:solidFill>
                  <a:srgbClr val="7030A0"/>
                </a:solidFill>
                <a:sym typeface="Symbol" pitchFamily="18" charset="2"/>
              </a:rPr>
              <a:t>alveolar</a:t>
            </a:r>
            <a:r>
              <a:rPr lang="tr-TR" sz="2400" b="1" dirty="0">
                <a:solidFill>
                  <a:srgbClr val="7030A0"/>
                </a:solidFill>
                <a:sym typeface="Symbol" pitchFamily="18" charset="2"/>
              </a:rPr>
              <a:t> yapının yenilenmesinden sorumludurlar. Tip III </a:t>
            </a:r>
            <a:r>
              <a:rPr lang="tr-TR" sz="2400" b="1" dirty="0" err="1">
                <a:solidFill>
                  <a:srgbClr val="7030A0"/>
                </a:solidFill>
                <a:sym typeface="Symbol" pitchFamily="18" charset="2"/>
              </a:rPr>
              <a:t>pnömositler</a:t>
            </a:r>
            <a:r>
              <a:rPr lang="tr-TR" sz="2400" b="1" dirty="0">
                <a:solidFill>
                  <a:srgbClr val="7030A0"/>
                </a:solidFill>
                <a:sym typeface="Symbol" pitchFamily="18" charset="2"/>
              </a:rPr>
              <a:t>, fırça hücreleri olarak da bilinir. </a:t>
            </a:r>
          </a:p>
        </p:txBody>
      </p:sp>
    </p:spTree>
    <p:extLst>
      <p:ext uri="{BB962C8B-B14F-4D97-AF65-F5344CB8AC3E}">
        <p14:creationId xmlns:p14="http://schemas.microsoft.com/office/powerpoint/2010/main" val="2284623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21506"/>
                                        </p:tgtEl>
                                        <p:attrNameLst>
                                          <p:attrName>style.visibility</p:attrName>
                                        </p:attrNameLst>
                                      </p:cBhvr>
                                      <p:to>
                                        <p:strVal val="visible"/>
                                      </p:to>
                                    </p:set>
                                    <p:anim calcmode="lin" valueType="num">
                                      <p:cBhvr>
                                        <p:cTn id="7" dur="500" fill="hold"/>
                                        <p:tgtEl>
                                          <p:spTgt spid="21506"/>
                                        </p:tgtEl>
                                        <p:attrNameLst>
                                          <p:attrName>ppt_w</p:attrName>
                                        </p:attrNameLst>
                                      </p:cBhvr>
                                      <p:tavLst>
                                        <p:tav tm="0">
                                          <p:val>
                                            <p:fltVal val="0"/>
                                          </p:val>
                                        </p:tav>
                                        <p:tav tm="100000">
                                          <p:val>
                                            <p:strVal val="#ppt_w"/>
                                          </p:val>
                                        </p:tav>
                                      </p:tavLst>
                                    </p:anim>
                                    <p:anim calcmode="lin" valueType="num">
                                      <p:cBhvr>
                                        <p:cTn id="8" dur="500" fill="hold"/>
                                        <p:tgtEl>
                                          <p:spTgt spid="21506"/>
                                        </p:tgtEl>
                                        <p:attrNameLst>
                                          <p:attrName>ppt_h</p:attrName>
                                        </p:attrNameLst>
                                      </p:cBhvr>
                                      <p:tavLst>
                                        <p:tav tm="0">
                                          <p:val>
                                            <p:fltVal val="0"/>
                                          </p:val>
                                        </p:tav>
                                        <p:tav tm="100000">
                                          <p:val>
                                            <p:strVal val="#ppt_h"/>
                                          </p:val>
                                        </p:tav>
                                      </p:tavLst>
                                    </p:anim>
                                  </p:childTnLst>
                                </p:cTn>
                              </p:par>
                              <p:par>
                                <p:cTn id="9" presetID="2" presetClass="entr" presetSubtype="8" fill="hold" grpId="0" nodeType="withEffect">
                                  <p:stCondLst>
                                    <p:cond delay="0"/>
                                  </p:stCondLst>
                                  <p:childTnLst>
                                    <p:set>
                                      <p:cBhvr>
                                        <p:cTn id="10" dur="1" fill="hold">
                                          <p:stCondLst>
                                            <p:cond delay="0"/>
                                          </p:stCondLst>
                                        </p:cTn>
                                        <p:tgtEl>
                                          <p:spTgt spid="21507">
                                            <p:txEl>
                                              <p:pRg st="1" end="1"/>
                                            </p:txEl>
                                          </p:spTgt>
                                        </p:tgtEl>
                                        <p:attrNameLst>
                                          <p:attrName>style.visibility</p:attrName>
                                        </p:attrNameLst>
                                      </p:cBhvr>
                                      <p:to>
                                        <p:strVal val="visible"/>
                                      </p:to>
                                    </p:set>
                                    <p:anim calcmode="lin" valueType="num">
                                      <p:cBhvr additive="base">
                                        <p:cTn id="11" dur="500" fill="hold"/>
                                        <p:tgtEl>
                                          <p:spTgt spid="21507">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150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autoUpdateAnimBg="0"/>
      <p:bldP spid="21507" grpId="0" build="p" autoUpdateAnimBg="0" advAuto="200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539552" y="188640"/>
            <a:ext cx="8226425" cy="792088"/>
          </a:xfrm>
        </p:spPr>
        <p:txBody>
          <a:bodyPr/>
          <a:lstStyle/>
          <a:p>
            <a:r>
              <a:rPr lang="tr-TR" sz="4000" b="1" dirty="0">
                <a:latin typeface="+mn-lt"/>
              </a:rPr>
              <a:t>SOLUNUM</a:t>
            </a:r>
          </a:p>
        </p:txBody>
      </p:sp>
      <p:sp>
        <p:nvSpPr>
          <p:cNvPr id="13315" name="Rectangle 3"/>
          <p:cNvSpPr>
            <a:spLocks noGrp="1" noChangeArrowheads="1"/>
          </p:cNvSpPr>
          <p:nvPr>
            <p:ph idx="1"/>
          </p:nvPr>
        </p:nvSpPr>
        <p:spPr>
          <a:xfrm>
            <a:off x="323528" y="1772816"/>
            <a:ext cx="7416823" cy="4380979"/>
          </a:xfrm>
        </p:spPr>
        <p:txBody>
          <a:bodyPr>
            <a:normAutofit fontScale="85000" lnSpcReduction="10000"/>
          </a:bodyPr>
          <a:lstStyle/>
          <a:p>
            <a:r>
              <a:rPr lang="tr-TR" b="1" dirty="0"/>
              <a:t>1. Akciğer </a:t>
            </a:r>
            <a:r>
              <a:rPr lang="tr-TR" b="1" dirty="0" err="1"/>
              <a:t>ventilasyonu</a:t>
            </a:r>
            <a:r>
              <a:rPr lang="tr-TR" b="1" dirty="0"/>
              <a:t> : </a:t>
            </a:r>
            <a:r>
              <a:rPr lang="tr-TR" dirty="0"/>
              <a:t> Nefes almak dediğimiz bu basamakta hava akciğerlere alınır ve dışarı verilir.</a:t>
            </a:r>
          </a:p>
          <a:p>
            <a:endParaRPr lang="tr-TR" dirty="0"/>
          </a:p>
          <a:p>
            <a:r>
              <a:rPr lang="tr-TR" b="1" dirty="0"/>
              <a:t>2. Solunum zarlarından gaz difüzyonu : </a:t>
            </a:r>
            <a:r>
              <a:rPr lang="tr-TR" dirty="0"/>
              <a:t> Alveol kılcalları ile alveol havası arasındaki  geçişlerin olduğu basamaktır.</a:t>
            </a:r>
          </a:p>
          <a:p>
            <a:endParaRPr lang="tr-TR" dirty="0"/>
          </a:p>
          <a:p>
            <a:r>
              <a:rPr lang="tr-TR" b="1" dirty="0"/>
              <a:t>3. Oksijen ile karbondioksitin taşınması : </a:t>
            </a:r>
            <a:r>
              <a:rPr lang="tr-TR" dirty="0"/>
              <a:t>Alveol kılcalları ile diğer dokuların kılcal  damar  yatakları arasında meydana gelen olaylardır.</a:t>
            </a:r>
          </a:p>
          <a:p>
            <a:endParaRPr lang="tr-TR" dirty="0"/>
          </a:p>
          <a:p>
            <a:pPr lvl="0"/>
            <a:r>
              <a:rPr lang="tr-TR" b="1" dirty="0"/>
              <a:t>4. Kan ile dokular arası gaz değişimidir</a:t>
            </a:r>
            <a:r>
              <a:rPr lang="tr-TR" dirty="0"/>
              <a:t>.</a:t>
            </a:r>
          </a:p>
        </p:txBody>
      </p:sp>
    </p:spTree>
    <p:extLst>
      <p:ext uri="{BB962C8B-B14F-4D97-AF65-F5344CB8AC3E}">
        <p14:creationId xmlns:p14="http://schemas.microsoft.com/office/powerpoint/2010/main" val="1518469001"/>
      </p:ext>
    </p:extLst>
  </p:cSld>
  <p:clrMapOvr>
    <a:masterClrMapping/>
  </p:clrMapOvr>
  <p:transition advClick="0" advTm="5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13314"/>
                                        </p:tgtEl>
                                        <p:attrNameLst>
                                          <p:attrName>style.visibility</p:attrName>
                                        </p:attrNameLst>
                                      </p:cBhvr>
                                      <p:to>
                                        <p:strVal val="visible"/>
                                      </p:to>
                                    </p:set>
                                    <p:animEffect transition="in" filter="dissolve">
                                      <p:cBhvr>
                                        <p:cTn id="7" dur="500"/>
                                        <p:tgtEl>
                                          <p:spTgt spid="1331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315">
                                            <p:txEl>
                                              <p:pRg st="0" end="0"/>
                                            </p:txEl>
                                          </p:spTgt>
                                        </p:tgtEl>
                                        <p:attrNameLst>
                                          <p:attrName>style.visibility</p:attrName>
                                        </p:attrNameLst>
                                      </p:cBhvr>
                                      <p:to>
                                        <p:strVal val="visible"/>
                                      </p:to>
                                    </p:set>
                                    <p:animEffect transition="in" filter="dissolve">
                                      <p:cBhvr>
                                        <p:cTn id="12" dur="500"/>
                                        <p:tgtEl>
                                          <p:spTgt spid="1331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315">
                                            <p:txEl>
                                              <p:pRg st="2" end="2"/>
                                            </p:txEl>
                                          </p:spTgt>
                                        </p:tgtEl>
                                        <p:attrNameLst>
                                          <p:attrName>style.visibility</p:attrName>
                                        </p:attrNameLst>
                                      </p:cBhvr>
                                      <p:to>
                                        <p:strVal val="visible"/>
                                      </p:to>
                                    </p:set>
                                    <p:animEffect transition="in" filter="dissolve">
                                      <p:cBhvr>
                                        <p:cTn id="17" dur="500"/>
                                        <p:tgtEl>
                                          <p:spTgt spid="1331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315">
                                            <p:txEl>
                                              <p:pRg st="4" end="4"/>
                                            </p:txEl>
                                          </p:spTgt>
                                        </p:tgtEl>
                                        <p:attrNameLst>
                                          <p:attrName>style.visibility</p:attrName>
                                        </p:attrNameLst>
                                      </p:cBhvr>
                                      <p:to>
                                        <p:strVal val="visible"/>
                                      </p:to>
                                    </p:set>
                                    <p:animEffect transition="in" filter="dissolve">
                                      <p:cBhvr>
                                        <p:cTn id="22" dur="500"/>
                                        <p:tgtEl>
                                          <p:spTgt spid="1331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3315">
                                            <p:txEl>
                                              <p:pRg st="6" end="6"/>
                                            </p:txEl>
                                          </p:spTgt>
                                        </p:tgtEl>
                                        <p:attrNameLst>
                                          <p:attrName>style.visibility</p:attrName>
                                        </p:attrNameLst>
                                      </p:cBhvr>
                                      <p:to>
                                        <p:strVal val="visible"/>
                                      </p:to>
                                    </p:set>
                                    <p:animEffect transition="in" filter="dissolve">
                                      <p:cBhvr>
                                        <p:cTn id="27" dur="500"/>
                                        <p:tgtEl>
                                          <p:spTgt spid="1331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P spid="1331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8CADAE">
                    <a:shade val="75000"/>
                  </a:srgbClr>
                </a:solidFill>
              </a:rPr>
              <a:t>SOLUNUM SAYISI VE HIZI</a:t>
            </a:r>
            <a:endParaRPr lang="tr-TR" dirty="0"/>
          </a:p>
        </p:txBody>
      </p:sp>
      <p:sp>
        <p:nvSpPr>
          <p:cNvPr id="3" name="İçerik Yer Tutucusu 2"/>
          <p:cNvSpPr>
            <a:spLocks noGrp="1"/>
          </p:cNvSpPr>
          <p:nvPr>
            <p:ph sz="quarter" idx="1"/>
          </p:nvPr>
        </p:nvSpPr>
        <p:spPr>
          <a:xfrm>
            <a:off x="323528" y="1527048"/>
            <a:ext cx="8352928" cy="4854280"/>
          </a:xfrm>
        </p:spPr>
        <p:txBody>
          <a:bodyPr>
            <a:normAutofit/>
          </a:bodyPr>
          <a:lstStyle/>
          <a:p>
            <a:pPr>
              <a:buFont typeface="Wingdings" pitchFamily="2" charset="2"/>
              <a:buChar char="v"/>
            </a:pPr>
            <a:r>
              <a:rPr lang="tr-TR" sz="2400" dirty="0">
                <a:latin typeface="TimesNewRomanPSMT"/>
              </a:rPr>
              <a:t>Solunum hızı ve derinliği, beyin sapındaki </a:t>
            </a:r>
            <a:r>
              <a:rPr lang="tr-TR" sz="2400" dirty="0" err="1">
                <a:latin typeface="TimesNewRomanPSMT"/>
              </a:rPr>
              <a:t>medulla</a:t>
            </a:r>
            <a:r>
              <a:rPr lang="tr-TR" sz="2400" dirty="0">
                <a:latin typeface="TimesNewRomanPSMT"/>
              </a:rPr>
              <a:t> </a:t>
            </a:r>
            <a:r>
              <a:rPr lang="tr-TR" sz="2400" dirty="0" err="1">
                <a:latin typeface="TimesNewRomanPSMT"/>
              </a:rPr>
              <a:t>oblangatada</a:t>
            </a:r>
            <a:r>
              <a:rPr lang="tr-TR" sz="2400" dirty="0">
                <a:latin typeface="TimesNewRomanPSMT"/>
              </a:rPr>
              <a:t> bulunan solunum merkezi tarafından kontrol edilir. </a:t>
            </a:r>
          </a:p>
          <a:p>
            <a:pPr>
              <a:buFont typeface="Wingdings" pitchFamily="2" charset="2"/>
              <a:buChar char="v"/>
            </a:pPr>
            <a:endParaRPr lang="tr-TR" sz="2400" dirty="0">
              <a:latin typeface="TimesNewRomanPSMT"/>
            </a:endParaRPr>
          </a:p>
          <a:p>
            <a:pPr>
              <a:buFont typeface="Wingdings" pitchFamily="2" charset="2"/>
              <a:buChar char="v"/>
            </a:pPr>
            <a:r>
              <a:rPr lang="tr-TR" sz="2400" dirty="0">
                <a:latin typeface="TimesNewRomanPSMT"/>
              </a:rPr>
              <a:t>Her soluk almada, akciğerlere giren ya da her soluk vermede akciğerlerden çıkan hava miktarına ‘</a:t>
            </a:r>
            <a:r>
              <a:rPr lang="tr-TR" sz="2400" dirty="0" err="1">
                <a:latin typeface="TimesNewRomanPSMT"/>
              </a:rPr>
              <a:t>tidal</a:t>
            </a:r>
            <a:r>
              <a:rPr lang="tr-TR" sz="2400" dirty="0">
                <a:latin typeface="TimesNewRomanPSMT"/>
              </a:rPr>
              <a:t> volüme’ (solunum havası) denir. Bu hava miktarı ortalama 500 </a:t>
            </a:r>
            <a:r>
              <a:rPr lang="tr-TR" sz="2400" dirty="0" err="1">
                <a:latin typeface="TimesNewRomanPSMT"/>
              </a:rPr>
              <a:t>cc’dir</a:t>
            </a:r>
            <a:r>
              <a:rPr lang="tr-TR" sz="2400" dirty="0">
                <a:latin typeface="TimesNewRomanPSMT"/>
              </a:rPr>
              <a:t>. Dinlenme anında her solunum genellikle aynı derinlikte gerçekleşir. Solunumun derinliği alınan hava miktarının normalin altında veya üstünde oluşuna göre derin ve </a:t>
            </a:r>
            <a:r>
              <a:rPr lang="tr-TR" sz="2400" dirty="0" err="1">
                <a:latin typeface="TimesNewRomanPSMT"/>
              </a:rPr>
              <a:t>yüzeyel</a:t>
            </a:r>
            <a:r>
              <a:rPr lang="tr-TR" sz="2400" dirty="0">
                <a:latin typeface="TimesNewRomanPSMT"/>
              </a:rPr>
              <a:t> olarak tanımlanır.</a:t>
            </a:r>
          </a:p>
          <a:p>
            <a:pPr marL="0" indent="0">
              <a:buNone/>
            </a:pPr>
            <a:endParaRPr lang="tr-TR" sz="2400" dirty="0">
              <a:latin typeface="TimesNewRomanPSMT"/>
            </a:endParaRPr>
          </a:p>
        </p:txBody>
      </p:sp>
    </p:spTree>
    <p:extLst>
      <p:ext uri="{BB962C8B-B14F-4D97-AF65-F5344CB8AC3E}">
        <p14:creationId xmlns:p14="http://schemas.microsoft.com/office/powerpoint/2010/main" val="3254348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a:xfrm>
            <a:off x="323528" y="1556792"/>
            <a:ext cx="8503920" cy="4572000"/>
          </a:xfrm>
        </p:spPr>
        <p:txBody>
          <a:bodyPr>
            <a:noAutofit/>
          </a:bodyPr>
          <a:lstStyle/>
          <a:p>
            <a:pPr marL="0" indent="0">
              <a:buNone/>
            </a:pPr>
            <a:r>
              <a:rPr lang="tr-TR" sz="1600" dirty="0">
                <a:latin typeface="TimesNewRomanPSMT"/>
              </a:rPr>
              <a:t>Normal bir yetişkinde, bir dakikadaki solunum sayısı dakikada 15-20 arasındadır; 25 ten fazla, 12 az ise sorun olabilir. </a:t>
            </a:r>
            <a:endParaRPr lang="tr-TR" sz="1600" b="1" dirty="0">
              <a:latin typeface="Arial-BoldMT"/>
            </a:endParaRPr>
          </a:p>
          <a:p>
            <a:pPr marL="0" indent="0">
              <a:buNone/>
            </a:pPr>
            <a:endParaRPr lang="tr-TR" sz="1600" b="1" dirty="0">
              <a:latin typeface="Arial-BoldMT"/>
            </a:endParaRPr>
          </a:p>
          <a:p>
            <a:pPr marL="0" indent="0">
              <a:buNone/>
            </a:pPr>
            <a:r>
              <a:rPr lang="tr-TR" sz="1600" b="1" dirty="0">
                <a:latin typeface="Arial-BoldMT"/>
              </a:rPr>
              <a:t>Solunum hızı</a:t>
            </a:r>
          </a:p>
          <a:p>
            <a:r>
              <a:rPr lang="tr-TR" sz="1600" dirty="0" err="1">
                <a:latin typeface="ArialMT"/>
              </a:rPr>
              <a:t>Yenidoğanda</a:t>
            </a:r>
            <a:r>
              <a:rPr lang="tr-TR" sz="1600" dirty="0">
                <a:latin typeface="ArialMT"/>
              </a:rPr>
              <a:t> : 30-35 atım/</a:t>
            </a:r>
            <a:r>
              <a:rPr lang="tr-TR" sz="1600" dirty="0" err="1">
                <a:latin typeface="ArialMT"/>
              </a:rPr>
              <a:t>dk</a:t>
            </a:r>
            <a:endParaRPr lang="tr-TR" sz="1600" dirty="0">
              <a:latin typeface="ArialMT"/>
            </a:endParaRPr>
          </a:p>
          <a:p>
            <a:r>
              <a:rPr lang="tr-TR" sz="1600" dirty="0">
                <a:latin typeface="ArialMT"/>
              </a:rPr>
              <a:t>0-1 yaş: 26-35</a:t>
            </a:r>
          </a:p>
          <a:p>
            <a:r>
              <a:rPr lang="tr-TR" sz="1600" dirty="0">
                <a:latin typeface="ArialMT"/>
              </a:rPr>
              <a:t>1-6 yaş: 20-30</a:t>
            </a:r>
          </a:p>
          <a:p>
            <a:r>
              <a:rPr lang="tr-TR" sz="1600" dirty="0">
                <a:latin typeface="ArialMT"/>
              </a:rPr>
              <a:t>6-11 yaş:18-24</a:t>
            </a:r>
          </a:p>
          <a:p>
            <a:r>
              <a:rPr lang="tr-TR" sz="1600" dirty="0">
                <a:latin typeface="ArialMT"/>
              </a:rPr>
              <a:t>11-16 yaş:16-24</a:t>
            </a:r>
          </a:p>
          <a:p>
            <a:r>
              <a:rPr lang="tr-TR" sz="1600" dirty="0">
                <a:latin typeface="ArialMT"/>
              </a:rPr>
              <a:t>Yetişkin: 15-20</a:t>
            </a:r>
          </a:p>
          <a:p>
            <a:r>
              <a:rPr lang="tr-TR" sz="1600" dirty="0">
                <a:latin typeface="ArialMT"/>
              </a:rPr>
              <a:t>İler yaş:12-20</a:t>
            </a:r>
          </a:p>
          <a:p>
            <a:pPr marL="0" indent="0">
              <a:buNone/>
            </a:pPr>
            <a:endParaRPr lang="tr-TR" sz="1600" dirty="0">
              <a:latin typeface="ArialMT"/>
            </a:endParaRPr>
          </a:p>
          <a:p>
            <a:pPr marL="0" indent="0">
              <a:buNone/>
            </a:pPr>
            <a:r>
              <a:rPr lang="tr-TR" sz="1600" dirty="0">
                <a:latin typeface="TimesNewRomanPSMT"/>
              </a:rPr>
              <a:t>Solunum bozukluğu aynı zamanda vücut için gerekli oksijenin yetmezliği, zararlı karbondioksitin ise fazlalığı anlamını taşır. Nedeni ne olursa olsun solunum yetmezlikteki bir hasta ile karşılaşıldığında ilk yapılması gereken tedavi hastaya oksijen vermektir. Ancak bu tedavi mutlaka bir sağlık kurumunda ve hekimler tarafından yapılmalıdır. Bu esnada solunum sıkıntısını yaratan durum saptanarak nedene yönelik tedavi yapılmalıdır.</a:t>
            </a:r>
            <a:endParaRPr lang="tr-TR" sz="1600" dirty="0"/>
          </a:p>
        </p:txBody>
      </p:sp>
    </p:spTree>
    <p:extLst>
      <p:ext uri="{BB962C8B-B14F-4D97-AF65-F5344CB8AC3E}">
        <p14:creationId xmlns:p14="http://schemas.microsoft.com/office/powerpoint/2010/main" val="37251366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Solunumu Etkileyen Faktörler </a:t>
            </a:r>
          </a:p>
        </p:txBody>
      </p:sp>
      <p:sp>
        <p:nvSpPr>
          <p:cNvPr id="3" name="İçerik Yer Tutucusu 2"/>
          <p:cNvSpPr>
            <a:spLocks noGrp="1"/>
          </p:cNvSpPr>
          <p:nvPr>
            <p:ph sz="quarter" idx="1"/>
          </p:nvPr>
        </p:nvSpPr>
        <p:spPr>
          <a:xfrm>
            <a:off x="301752" y="1527048"/>
            <a:ext cx="8503920" cy="4854280"/>
          </a:xfrm>
        </p:spPr>
        <p:txBody>
          <a:bodyPr>
            <a:normAutofit fontScale="77500" lnSpcReduction="20000"/>
          </a:bodyPr>
          <a:lstStyle/>
          <a:p>
            <a:r>
              <a:rPr lang="tr-TR" b="1" dirty="0"/>
              <a:t>Bireyin pozisyonu: </a:t>
            </a:r>
            <a:r>
              <a:rPr lang="tr-TR" dirty="0"/>
              <a:t>Birey otururken ya da ayakta dururken göğüs kafesi serbesttir ve rahatlıkla yükselip alçalabilir. Birey yattığında ya da yere eğildiğinde akciğerler tam genişleyemez ve solunum hareketleri bozulur.</a:t>
            </a:r>
          </a:p>
          <a:p>
            <a:endParaRPr lang="tr-TR" dirty="0"/>
          </a:p>
          <a:p>
            <a:r>
              <a:rPr lang="tr-TR" b="1" dirty="0"/>
              <a:t>Fiziksel egzersiz: </a:t>
            </a:r>
            <a:r>
              <a:rPr lang="tr-TR" dirty="0"/>
              <a:t>Fiziksel egzersiz sırasında ya da sonrasında hücrelerin oksijen ihtiyacı artar. Oksijen ihtiyacını karşılamak için Solunum derinliği ve dakikadaki solunum hızı artar.</a:t>
            </a:r>
          </a:p>
          <a:p>
            <a:endParaRPr lang="tr-TR" dirty="0"/>
          </a:p>
          <a:p>
            <a:r>
              <a:rPr lang="tr-TR" b="1" dirty="0"/>
              <a:t>Vücut sıcaklığı: </a:t>
            </a:r>
            <a:r>
              <a:rPr lang="tr-TR" dirty="0"/>
              <a:t>Vücut sıcaklığının 0,6 </a:t>
            </a:r>
            <a:r>
              <a:rPr lang="tr-TR" baseline="30000" dirty="0"/>
              <a:t>0</a:t>
            </a:r>
            <a:r>
              <a:rPr lang="tr-TR" dirty="0"/>
              <a:t>C artması solunum hızında dakikada 4 sayılık artışa neden olur. Metabolizmanın hızlanması, hücrelerin oksijen miktarını artırırken dokulardan atılacak karbondioksit miktarını da artırır. Bu nedenle, metabolizma faaliyetlerini artıran her olay, solunumun hızını etkiler.</a:t>
            </a:r>
          </a:p>
          <a:p>
            <a:endParaRPr lang="tr-TR" dirty="0"/>
          </a:p>
        </p:txBody>
      </p:sp>
    </p:spTree>
    <p:extLst>
      <p:ext uri="{BB962C8B-B14F-4D97-AF65-F5344CB8AC3E}">
        <p14:creationId xmlns:p14="http://schemas.microsoft.com/office/powerpoint/2010/main" val="35637257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Solunumu Etkileyen Faktörler </a:t>
            </a:r>
          </a:p>
        </p:txBody>
      </p:sp>
      <p:sp>
        <p:nvSpPr>
          <p:cNvPr id="3" name="İçerik Yer Tutucusu 2"/>
          <p:cNvSpPr>
            <a:spLocks noGrp="1"/>
          </p:cNvSpPr>
          <p:nvPr>
            <p:ph sz="quarter" idx="1"/>
          </p:nvPr>
        </p:nvSpPr>
        <p:spPr>
          <a:xfrm>
            <a:off x="323528" y="1628800"/>
            <a:ext cx="8503920" cy="4782272"/>
          </a:xfrm>
        </p:spPr>
        <p:txBody>
          <a:bodyPr>
            <a:normAutofit fontScale="77500" lnSpcReduction="20000"/>
          </a:bodyPr>
          <a:lstStyle/>
          <a:p>
            <a:r>
              <a:rPr lang="tr-TR" b="1" dirty="0"/>
              <a:t>Ağrı ve bazı psikolojik sorunlar: </a:t>
            </a:r>
            <a:r>
              <a:rPr lang="tr-TR" dirty="0"/>
              <a:t>Sempatik sinir sisteminin uyarılmasına bağlı olarak solunumun hızı ve derinliği artar.</a:t>
            </a:r>
          </a:p>
          <a:p>
            <a:endParaRPr lang="tr-TR" dirty="0"/>
          </a:p>
          <a:p>
            <a:r>
              <a:rPr lang="tr-TR" b="1" dirty="0"/>
              <a:t>Bazı hastalıklar: </a:t>
            </a:r>
            <a:r>
              <a:rPr lang="tr-TR" dirty="0"/>
              <a:t>Anemi, </a:t>
            </a:r>
            <a:r>
              <a:rPr lang="tr-TR" dirty="0" err="1"/>
              <a:t>pnömotoraks</a:t>
            </a:r>
            <a:r>
              <a:rPr lang="tr-TR" dirty="0"/>
              <a:t> (plevra boşlukları arasına hava girmesi ile alveollerin ya da akciğerin bir kısmının büzüşmesi), amfizem (göğüs duvarının genişleyerek fıçı göğüs hâlini alması), kas hastalıkları ve beyin travması gibi durumlarda solunumun hızı ve derinliği değişir. </a:t>
            </a:r>
          </a:p>
          <a:p>
            <a:endParaRPr lang="tr-TR" dirty="0"/>
          </a:p>
          <a:p>
            <a:r>
              <a:rPr lang="tr-TR" b="1" dirty="0"/>
              <a:t>Madde kullanımı: </a:t>
            </a:r>
            <a:r>
              <a:rPr lang="tr-TR" dirty="0"/>
              <a:t>Sigara ve alkol gibi maddeler plevra zarında genişlemeye neden olur ve oksijenin alveoller ile eritrositler arasındaki hareketleri bozulur. Bu nedenle solunum hızı artar.</a:t>
            </a:r>
          </a:p>
          <a:p>
            <a:endParaRPr lang="tr-TR" dirty="0"/>
          </a:p>
          <a:p>
            <a:r>
              <a:rPr lang="tr-TR" b="1" dirty="0"/>
              <a:t>Bazı ilaçlar: </a:t>
            </a:r>
            <a:r>
              <a:rPr lang="tr-TR" dirty="0"/>
              <a:t>Narkotik analjezikler (morfin, </a:t>
            </a:r>
            <a:r>
              <a:rPr lang="tr-TR" dirty="0" err="1"/>
              <a:t>diazem</a:t>
            </a:r>
            <a:r>
              <a:rPr lang="tr-TR" dirty="0"/>
              <a:t> vb.), solunum merkezini </a:t>
            </a:r>
            <a:r>
              <a:rPr lang="tr-TR" dirty="0" err="1"/>
              <a:t>deprese</a:t>
            </a:r>
            <a:r>
              <a:rPr lang="tr-TR" dirty="0"/>
              <a:t> ederek solunumun hızı ve derinliğini etkiler.</a:t>
            </a:r>
          </a:p>
        </p:txBody>
      </p:sp>
    </p:spTree>
    <p:extLst>
      <p:ext uri="{BB962C8B-B14F-4D97-AF65-F5344CB8AC3E}">
        <p14:creationId xmlns:p14="http://schemas.microsoft.com/office/powerpoint/2010/main" val="35501566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Solunum Tipleri </a:t>
            </a:r>
          </a:p>
        </p:txBody>
      </p:sp>
      <p:sp>
        <p:nvSpPr>
          <p:cNvPr id="3" name="İçerik Yer Tutucusu 2"/>
          <p:cNvSpPr>
            <a:spLocks noGrp="1"/>
          </p:cNvSpPr>
          <p:nvPr>
            <p:ph sz="quarter" idx="1"/>
          </p:nvPr>
        </p:nvSpPr>
        <p:spPr>
          <a:xfrm>
            <a:off x="301752" y="1527048"/>
            <a:ext cx="8590728" cy="4926288"/>
          </a:xfrm>
        </p:spPr>
        <p:txBody>
          <a:bodyPr>
            <a:normAutofit fontScale="70000" lnSpcReduction="20000"/>
          </a:bodyPr>
          <a:lstStyle/>
          <a:p>
            <a:r>
              <a:rPr lang="tr-TR" sz="2900" dirty="0"/>
              <a:t>Solunumun ritmi, düzenli (</a:t>
            </a:r>
            <a:r>
              <a:rPr lang="tr-TR" sz="2900" dirty="0" err="1"/>
              <a:t>regüler</a:t>
            </a:r>
            <a:r>
              <a:rPr lang="tr-TR" sz="2900" dirty="0"/>
              <a:t>) ve düzensiz (</a:t>
            </a:r>
            <a:r>
              <a:rPr lang="tr-TR" sz="2900" dirty="0" err="1"/>
              <a:t>irregüler</a:t>
            </a:r>
            <a:r>
              <a:rPr lang="tr-TR" sz="2900" dirty="0"/>
              <a:t>) olabilir. </a:t>
            </a:r>
            <a:r>
              <a:rPr lang="tr-TR" sz="2900" dirty="0" err="1"/>
              <a:t>Yenidoğan</a:t>
            </a:r>
            <a:r>
              <a:rPr lang="tr-TR" sz="2900" dirty="0"/>
              <a:t> (0–28 günlük bebek) ve bebeklerde solunum merkezi tam olarak görevini yapmaya başlamadığından </a:t>
            </a:r>
            <a:r>
              <a:rPr lang="tr-TR" sz="2900" dirty="0" err="1"/>
              <a:t>irregüler</a:t>
            </a:r>
            <a:r>
              <a:rPr lang="tr-TR" sz="2900" dirty="0"/>
              <a:t> solunum görülebilir ve bu durum normaldir.</a:t>
            </a:r>
          </a:p>
          <a:p>
            <a:endParaRPr lang="tr-TR" sz="2900" dirty="0"/>
          </a:p>
          <a:p>
            <a:r>
              <a:rPr lang="tr-TR" sz="2900" dirty="0"/>
              <a:t> </a:t>
            </a:r>
            <a:r>
              <a:rPr lang="tr-TR" sz="2900" b="1" dirty="0" err="1"/>
              <a:t>Takipne</a:t>
            </a:r>
            <a:r>
              <a:rPr lang="tr-TR" sz="2900" b="1" dirty="0"/>
              <a:t> (</a:t>
            </a:r>
            <a:r>
              <a:rPr lang="tr-TR" sz="2900" b="1" dirty="0" err="1"/>
              <a:t>taşipne</a:t>
            </a:r>
            <a:r>
              <a:rPr lang="tr-TR" sz="2900" b="1" dirty="0"/>
              <a:t>): </a:t>
            </a:r>
            <a:r>
              <a:rPr lang="tr-TR" sz="2900" dirty="0"/>
              <a:t>Solunum hızının normalin üzerinde olmasıdır. Solunum hızlı ve yüzeyseldir fakat düzenlidir. Bu durumda, hasta veya yaralı ile sürekli iletişim hâlinde olunmalı, korku ve endişelerini gidermeye çalışmalıdır. Ayrıca vücut sıcaklığı da kontrol edilmelidir.</a:t>
            </a:r>
          </a:p>
          <a:p>
            <a:endParaRPr lang="tr-TR" sz="2900" dirty="0"/>
          </a:p>
          <a:p>
            <a:r>
              <a:rPr lang="tr-TR" sz="2900" b="1" dirty="0" err="1"/>
              <a:t>Bradipne</a:t>
            </a:r>
            <a:r>
              <a:rPr lang="tr-TR" sz="2900" b="1" dirty="0"/>
              <a:t>: </a:t>
            </a:r>
            <a:r>
              <a:rPr lang="tr-TR" sz="2900" dirty="0"/>
              <a:t>Solunum hızının normalin altına inmesidir. Solunumun derinliği normal ve düzenlidir. Bu durum, bazı ilaçların ve hastalıkların yan etkisi olarak ortaya çıktığından, iyi bir öz geçmiş alınmalıdır.</a:t>
            </a:r>
          </a:p>
          <a:p>
            <a:endParaRPr lang="tr-TR" sz="2900" dirty="0"/>
          </a:p>
          <a:p>
            <a:r>
              <a:rPr lang="tr-TR" sz="2900" b="1" dirty="0" err="1"/>
              <a:t>Apne</a:t>
            </a:r>
            <a:r>
              <a:rPr lang="tr-TR" sz="2900" b="1" dirty="0"/>
              <a:t>: </a:t>
            </a:r>
            <a:r>
              <a:rPr lang="tr-TR" sz="2900" dirty="0"/>
              <a:t>Solunumun, geçici bir süre durmasıdır. Kalıcı olarak solunumun durması solunum </a:t>
            </a:r>
            <a:r>
              <a:rPr lang="tr-TR" sz="2900" dirty="0" err="1"/>
              <a:t>arresti</a:t>
            </a:r>
            <a:r>
              <a:rPr lang="tr-TR" sz="2900" dirty="0"/>
              <a:t> olarak adlandırılır.</a:t>
            </a:r>
          </a:p>
          <a:p>
            <a:endParaRPr lang="tr-TR" dirty="0"/>
          </a:p>
        </p:txBody>
      </p:sp>
    </p:spTree>
    <p:extLst>
      <p:ext uri="{BB962C8B-B14F-4D97-AF65-F5344CB8AC3E}">
        <p14:creationId xmlns:p14="http://schemas.microsoft.com/office/powerpoint/2010/main" val="14718372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lnSpcReduction="20000"/>
          </a:bodyPr>
          <a:lstStyle/>
          <a:p>
            <a:r>
              <a:rPr lang="tr-TR" b="1" dirty="0" err="1"/>
              <a:t>Dispne</a:t>
            </a:r>
            <a:r>
              <a:rPr lang="tr-TR" b="1" dirty="0"/>
              <a:t>: </a:t>
            </a:r>
            <a:r>
              <a:rPr lang="tr-TR" dirty="0"/>
              <a:t>Soluk alıp verme sırasındaki solunum güçlüğüdür. Hasta soluk alıp verme sırasında sıkıntı çeker. Bunun sonucunda kanın oksijenlenmesi bozulur. Solunum sırasında çok çaba harcandığından burun kanatları solunuma katılır ve yüz kızarır. </a:t>
            </a:r>
          </a:p>
          <a:p>
            <a:endParaRPr lang="tr-TR" dirty="0"/>
          </a:p>
          <a:p>
            <a:r>
              <a:rPr lang="tr-TR" b="1" dirty="0" err="1"/>
              <a:t>Hiperventilasyon</a:t>
            </a:r>
            <a:r>
              <a:rPr lang="tr-TR" b="1" dirty="0"/>
              <a:t>: </a:t>
            </a:r>
            <a:r>
              <a:rPr lang="tr-TR" dirty="0"/>
              <a:t>Solunumun hızı ve derinliğinin artmasıdır. Sadece solunum derinliğinin artması </a:t>
            </a:r>
            <a:r>
              <a:rPr lang="tr-TR" b="1" dirty="0" err="1"/>
              <a:t>hiperpne</a:t>
            </a:r>
            <a:r>
              <a:rPr lang="tr-TR" dirty="0"/>
              <a:t> olarak tanımlanır. Aşırı fiziksel güç sonucu ortaya çıkar. Bu durumda hasta hemen dinlendirilmelidir. Hasta ile iletişim kurularak hastaya derin ve yavaş yavaş soluk alıp vermesi söylenmelidir. Bu durum, solunum hızını düşürmede yardımcı olacaktır. </a:t>
            </a:r>
          </a:p>
        </p:txBody>
      </p:sp>
    </p:spTree>
    <p:extLst>
      <p:ext uri="{BB962C8B-B14F-4D97-AF65-F5344CB8AC3E}">
        <p14:creationId xmlns:p14="http://schemas.microsoft.com/office/powerpoint/2010/main" val="3436146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1556792"/>
            <a:ext cx="7620000" cy="4296544"/>
          </a:xfrm>
        </p:spPr>
        <p:txBody>
          <a:bodyPr>
            <a:normAutofit fontScale="92500" lnSpcReduction="10000"/>
          </a:bodyPr>
          <a:lstStyle/>
          <a:p>
            <a:r>
              <a:rPr lang="tr-TR" dirty="0"/>
              <a:t>Vücudun enerji elde etmek için havadan oksijeni alarak vücuda zararlı olan karbondioksiti havaya geri verilmesi olayına </a:t>
            </a:r>
            <a:r>
              <a:rPr lang="tr-TR" b="1" dirty="0"/>
              <a:t>solunum</a:t>
            </a:r>
            <a:r>
              <a:rPr lang="tr-TR" dirty="0"/>
              <a:t> denir. </a:t>
            </a:r>
          </a:p>
          <a:p>
            <a:pPr marL="114300" indent="0">
              <a:buNone/>
            </a:pPr>
            <a:br>
              <a:rPr lang="tr-TR" dirty="0"/>
            </a:br>
            <a:endParaRPr lang="tr-TR" dirty="0"/>
          </a:p>
          <a:p>
            <a:r>
              <a:rPr lang="tr-TR" b="1" dirty="0">
                <a:solidFill>
                  <a:srgbClr val="7030A0"/>
                </a:solidFill>
              </a:rPr>
              <a:t>1. Hücre solunumu: </a:t>
            </a:r>
            <a:r>
              <a:rPr lang="tr-TR" dirty="0"/>
              <a:t>Mitokondrilerde ATP üretimi </a:t>
            </a:r>
          </a:p>
          <a:p>
            <a:r>
              <a:rPr lang="tr-TR" b="1" dirty="0">
                <a:solidFill>
                  <a:srgbClr val="7030A0"/>
                </a:solidFill>
              </a:rPr>
              <a:t>2. Dış solunum: </a:t>
            </a:r>
            <a:r>
              <a:rPr lang="tr-TR" dirty="0"/>
              <a:t>Kan ile alveol arasındaki gaz değişimi</a:t>
            </a:r>
          </a:p>
          <a:p>
            <a:r>
              <a:rPr lang="tr-TR" b="1" dirty="0">
                <a:solidFill>
                  <a:srgbClr val="7030A0"/>
                </a:solidFill>
              </a:rPr>
              <a:t>3. İç solunum: </a:t>
            </a:r>
            <a:r>
              <a:rPr lang="tr-TR" dirty="0"/>
              <a:t>Vücutta hücreler ile kan arasındaki oksijen alıp karbondioksit verme işi</a:t>
            </a:r>
          </a:p>
        </p:txBody>
      </p:sp>
      <p:sp>
        <p:nvSpPr>
          <p:cNvPr id="2" name="Dikdörtgen 1"/>
          <p:cNvSpPr/>
          <p:nvPr/>
        </p:nvSpPr>
        <p:spPr>
          <a:xfrm>
            <a:off x="3275856" y="260648"/>
            <a:ext cx="2350323" cy="600164"/>
          </a:xfrm>
          <a:prstGeom prst="rect">
            <a:avLst/>
          </a:prstGeom>
        </p:spPr>
        <p:txBody>
          <a:bodyPr wrap="none">
            <a:spAutoFit/>
          </a:bodyPr>
          <a:lstStyle/>
          <a:p>
            <a:r>
              <a:rPr lang="tr-TR" sz="3300" dirty="0">
                <a:solidFill>
                  <a:srgbClr val="8CADAE">
                    <a:shade val="75000"/>
                  </a:srgbClr>
                </a:solidFill>
              </a:rPr>
              <a:t>SOLUNUM</a:t>
            </a:r>
            <a:endParaRPr lang="tr-TR" dirty="0">
              <a:solidFill>
                <a:prstClr val="black"/>
              </a:solidFill>
            </a:endParaRPr>
          </a:p>
        </p:txBody>
      </p:sp>
    </p:spTree>
    <p:extLst>
      <p:ext uri="{BB962C8B-B14F-4D97-AF65-F5344CB8AC3E}">
        <p14:creationId xmlns:p14="http://schemas.microsoft.com/office/powerpoint/2010/main" val="42598211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Solunum Sayma Tekniği </a:t>
            </a:r>
          </a:p>
        </p:txBody>
      </p:sp>
      <p:sp>
        <p:nvSpPr>
          <p:cNvPr id="3" name="İçerik Yer Tutucusu 2"/>
          <p:cNvSpPr>
            <a:spLocks noGrp="1"/>
          </p:cNvSpPr>
          <p:nvPr>
            <p:ph sz="quarter" idx="1"/>
          </p:nvPr>
        </p:nvSpPr>
        <p:spPr>
          <a:xfrm>
            <a:off x="301752" y="1527048"/>
            <a:ext cx="8503920" cy="4926288"/>
          </a:xfrm>
        </p:spPr>
        <p:txBody>
          <a:bodyPr>
            <a:normAutofit fontScale="70000" lnSpcReduction="20000"/>
          </a:bodyPr>
          <a:lstStyle/>
          <a:p>
            <a:r>
              <a:rPr lang="tr-TR" dirty="0"/>
              <a:t>Solunum saymada en uygun pozisyon oturur pozisyondur. Solunum kısmen istemli olarak kontrol edildiğinden kişinin solunumunun sayıldığının farkına varmaması gerekir. Eğer hasta solunumunun sayıldığını anlarsa normal solunum düzenini değiştirebilir. </a:t>
            </a:r>
          </a:p>
          <a:p>
            <a:endParaRPr lang="tr-TR" dirty="0"/>
          </a:p>
          <a:p>
            <a:r>
              <a:rPr lang="tr-TR" dirty="0"/>
              <a:t>Hastanın üzeri örtülü ise göğüs ya da karın iniş çıkışlarının görülmesini engeller. Bu yüzden üzerindeki örtüler açılmalıdır. Ayrıca sizin pozisyonunuz da hastanın göğüs hareketlerini görebilecek şekilde olmalıdır. </a:t>
            </a:r>
          </a:p>
          <a:p>
            <a:endParaRPr lang="tr-TR" dirty="0"/>
          </a:p>
          <a:p>
            <a:r>
              <a:rPr lang="tr-TR" dirty="0"/>
              <a:t>Solunumun saymak için saniyeli saat gereklidir. İşlem öncesi eldiven giyilmelidir. </a:t>
            </a:r>
          </a:p>
          <a:p>
            <a:endParaRPr lang="tr-TR" dirty="0"/>
          </a:p>
          <a:p>
            <a:r>
              <a:rPr lang="tr-TR" dirty="0"/>
              <a:t>Kola nabız sayıyor gibi pozisyon verilir. Her soluk alma ve soluk verme aralığı bir solunum olarak değerlendirilir. Göğüs iniş ve çıkışları rahatlıkla görüldükten sonra saatin saniye göstergesi kontrol edilmelidir. Solunum saymaya başlarken saatin saniye ibresinin nerede olduğu unutulmamalıdır. </a:t>
            </a:r>
          </a:p>
        </p:txBody>
      </p:sp>
    </p:spTree>
    <p:extLst>
      <p:ext uri="{BB962C8B-B14F-4D97-AF65-F5344CB8AC3E}">
        <p14:creationId xmlns:p14="http://schemas.microsoft.com/office/powerpoint/2010/main" val="25301558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a:t>Solunum Sayma Tekniği </a:t>
            </a:r>
          </a:p>
        </p:txBody>
      </p:sp>
      <p:sp>
        <p:nvSpPr>
          <p:cNvPr id="3" name="İçerik Yer Tutucusu 2"/>
          <p:cNvSpPr>
            <a:spLocks noGrp="1"/>
          </p:cNvSpPr>
          <p:nvPr>
            <p:ph sz="quarter" idx="1"/>
          </p:nvPr>
        </p:nvSpPr>
        <p:spPr>
          <a:xfrm>
            <a:off x="301752" y="2060848"/>
            <a:ext cx="8503920" cy="4392488"/>
          </a:xfrm>
        </p:spPr>
        <p:txBody>
          <a:bodyPr>
            <a:normAutofit fontScale="77500" lnSpcReduction="20000"/>
          </a:bodyPr>
          <a:lstStyle/>
          <a:p>
            <a:r>
              <a:rPr lang="tr-TR" dirty="0"/>
              <a:t>Eğer solunum düzenli ise 30 sn. sayıp iki ile çarparak dakikadaki solunum sayısı belirlenir. Bu süre, solunum hızı ve derinliği normal olan yetişkinler için yeterlidir. Eğer hastanın solunumun hızı ve derinliği normalden farklı ise ayrıca </a:t>
            </a:r>
            <a:r>
              <a:rPr lang="tr-TR" dirty="0" err="1"/>
              <a:t>yenidoğan</a:t>
            </a:r>
            <a:r>
              <a:rPr lang="tr-TR" dirty="0"/>
              <a:t> ve çocuk ise solunum 1 dakika süre ile sayılmaya devam edilir. </a:t>
            </a:r>
          </a:p>
          <a:p>
            <a:endParaRPr lang="tr-TR" dirty="0"/>
          </a:p>
          <a:p>
            <a:r>
              <a:rPr lang="tr-TR" dirty="0"/>
              <a:t>Solunumun hızı sayıldıktan sonra solunumun derinliği de gözlenmelidir. Solunum sayımında elde edilen sonuç, hasta gözlem formu veya derece kâğıdına doğru olarak yazılmalıdır. Yasal olarak yazılı kaynaklar her zaman önem taşır. Elde edilen bulgularda anormal bir durum gözlenmiş ise hekime de bu konu hakkında bilgi verilmelidir. </a:t>
            </a:r>
          </a:p>
          <a:p>
            <a:endParaRPr lang="tr-TR" dirty="0"/>
          </a:p>
          <a:p>
            <a:r>
              <a:rPr lang="tr-TR" dirty="0"/>
              <a:t>Solunum sayma işlemi, normalde, hasta veya yaralının tam dinlenme hâlinde yapılmalıdır. </a:t>
            </a:r>
          </a:p>
        </p:txBody>
      </p:sp>
    </p:spTree>
    <p:extLst>
      <p:ext uri="{BB962C8B-B14F-4D97-AF65-F5344CB8AC3E}">
        <p14:creationId xmlns:p14="http://schemas.microsoft.com/office/powerpoint/2010/main" val="41735590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Solunum yolunda kısmi ve tam tıkanma</a:t>
            </a:r>
          </a:p>
        </p:txBody>
      </p:sp>
      <p:sp>
        <p:nvSpPr>
          <p:cNvPr id="3" name="İçerik Yer Tutucusu 2"/>
          <p:cNvSpPr>
            <a:spLocks noGrp="1"/>
          </p:cNvSpPr>
          <p:nvPr>
            <p:ph sz="quarter" idx="1"/>
          </p:nvPr>
        </p:nvSpPr>
        <p:spPr>
          <a:xfrm>
            <a:off x="301752" y="1527048"/>
            <a:ext cx="8503920" cy="4926288"/>
          </a:xfrm>
        </p:spPr>
        <p:txBody>
          <a:bodyPr>
            <a:normAutofit fontScale="85000" lnSpcReduction="20000"/>
          </a:bodyPr>
          <a:lstStyle/>
          <a:p>
            <a:pPr marL="0" indent="0">
              <a:lnSpc>
                <a:spcPct val="150000"/>
              </a:lnSpc>
              <a:spcBef>
                <a:spcPts val="0"/>
              </a:spcBef>
              <a:spcAft>
                <a:spcPts val="0"/>
              </a:spcAft>
              <a:buNone/>
            </a:pPr>
            <a:r>
              <a:rPr lang="tr-TR" b="1" dirty="0">
                <a:solidFill>
                  <a:srgbClr val="008080"/>
                </a:solidFill>
                <a:latin typeface="Arial"/>
              </a:rPr>
              <a:t>1-Kısmi Tıkanma : </a:t>
            </a:r>
            <a:endParaRPr lang="tr-TR" dirty="0">
              <a:solidFill>
                <a:srgbClr val="000000"/>
              </a:solidFill>
              <a:latin typeface="Arial"/>
            </a:endParaRPr>
          </a:p>
          <a:p>
            <a:pPr>
              <a:lnSpc>
                <a:spcPct val="150000"/>
              </a:lnSpc>
              <a:spcBef>
                <a:spcPts val="0"/>
              </a:spcBef>
              <a:spcAft>
                <a:spcPts val="0"/>
              </a:spcAft>
              <a:buFont typeface="Arial" charset="0"/>
              <a:buChar char="•"/>
            </a:pPr>
            <a:r>
              <a:rPr lang="tr-TR" dirty="0">
                <a:solidFill>
                  <a:srgbClr val="000000"/>
                </a:solidFill>
                <a:latin typeface="Arial"/>
              </a:rPr>
              <a:t>Az da olsa, bir miktar hava geçişinin olduğu tıkanmadır.</a:t>
            </a:r>
          </a:p>
          <a:p>
            <a:pPr>
              <a:lnSpc>
                <a:spcPct val="150000"/>
              </a:lnSpc>
              <a:spcBef>
                <a:spcPts val="0"/>
              </a:spcBef>
              <a:spcAft>
                <a:spcPts val="0"/>
              </a:spcAft>
              <a:buFont typeface="Arial" charset="0"/>
              <a:buChar char="•"/>
            </a:pPr>
            <a:endParaRPr lang="tr-TR" dirty="0">
              <a:solidFill>
                <a:srgbClr val="000000"/>
              </a:solidFill>
              <a:latin typeface="Arial"/>
            </a:endParaRPr>
          </a:p>
          <a:p>
            <a:pPr marL="0" indent="0">
              <a:lnSpc>
                <a:spcPct val="150000"/>
              </a:lnSpc>
              <a:spcBef>
                <a:spcPts val="0"/>
              </a:spcBef>
              <a:spcAft>
                <a:spcPts val="0"/>
              </a:spcAft>
              <a:buNone/>
            </a:pPr>
            <a:r>
              <a:rPr lang="tr-TR" b="1" dirty="0">
                <a:solidFill>
                  <a:srgbClr val="000000"/>
                </a:solidFill>
                <a:latin typeface="Arial"/>
              </a:rPr>
              <a:t>Belirtileri</a:t>
            </a:r>
            <a:endParaRPr lang="tr-TR" dirty="0">
              <a:solidFill>
                <a:srgbClr val="000000"/>
              </a:solidFill>
              <a:latin typeface="Arial"/>
            </a:endParaRPr>
          </a:p>
          <a:p>
            <a:pPr>
              <a:lnSpc>
                <a:spcPct val="150000"/>
              </a:lnSpc>
              <a:spcBef>
                <a:spcPts val="0"/>
              </a:spcBef>
              <a:spcAft>
                <a:spcPts val="0"/>
              </a:spcAft>
            </a:pPr>
            <a:r>
              <a:rPr lang="tr-TR" dirty="0">
                <a:solidFill>
                  <a:srgbClr val="000000"/>
                </a:solidFill>
                <a:latin typeface="Arial"/>
              </a:rPr>
              <a:t>* Öksürük</a:t>
            </a:r>
          </a:p>
          <a:p>
            <a:pPr>
              <a:lnSpc>
                <a:spcPct val="150000"/>
              </a:lnSpc>
              <a:spcBef>
                <a:spcPts val="0"/>
              </a:spcBef>
              <a:spcAft>
                <a:spcPts val="0"/>
              </a:spcAft>
            </a:pPr>
            <a:r>
              <a:rPr lang="tr-TR" dirty="0">
                <a:solidFill>
                  <a:srgbClr val="000000"/>
                </a:solidFill>
                <a:latin typeface="Arial"/>
              </a:rPr>
              <a:t>* Nefes alabilir</a:t>
            </a:r>
          </a:p>
          <a:p>
            <a:pPr>
              <a:lnSpc>
                <a:spcPct val="150000"/>
              </a:lnSpc>
              <a:spcBef>
                <a:spcPts val="0"/>
              </a:spcBef>
              <a:spcAft>
                <a:spcPts val="0"/>
              </a:spcAft>
            </a:pPr>
            <a:r>
              <a:rPr lang="tr-TR" dirty="0">
                <a:solidFill>
                  <a:srgbClr val="000000"/>
                </a:solidFill>
                <a:latin typeface="Arial"/>
              </a:rPr>
              <a:t>* Konuşabilir</a:t>
            </a:r>
          </a:p>
          <a:p>
            <a:pPr marL="0" indent="0">
              <a:lnSpc>
                <a:spcPct val="150000"/>
              </a:lnSpc>
              <a:spcBef>
                <a:spcPts val="0"/>
              </a:spcBef>
              <a:spcAft>
                <a:spcPts val="0"/>
              </a:spcAft>
              <a:buNone/>
            </a:pPr>
            <a:endParaRPr lang="tr-TR" b="1" u="sng" dirty="0">
              <a:solidFill>
                <a:srgbClr val="000000"/>
              </a:solidFill>
              <a:latin typeface="Arial"/>
            </a:endParaRPr>
          </a:p>
          <a:p>
            <a:pPr marL="0" indent="0">
              <a:lnSpc>
                <a:spcPct val="150000"/>
              </a:lnSpc>
              <a:spcBef>
                <a:spcPts val="0"/>
              </a:spcBef>
              <a:spcAft>
                <a:spcPts val="0"/>
              </a:spcAft>
              <a:buNone/>
            </a:pPr>
            <a:r>
              <a:rPr lang="tr-TR" b="1" u="sng" dirty="0">
                <a:solidFill>
                  <a:srgbClr val="000000"/>
                </a:solidFill>
                <a:latin typeface="Arial"/>
              </a:rPr>
              <a:t>İlk yardım</a:t>
            </a:r>
            <a:endParaRPr lang="tr-TR" dirty="0">
              <a:solidFill>
                <a:srgbClr val="000000"/>
              </a:solidFill>
              <a:latin typeface="Arial"/>
            </a:endParaRPr>
          </a:p>
          <a:p>
            <a:pPr>
              <a:lnSpc>
                <a:spcPct val="150000"/>
              </a:lnSpc>
              <a:spcBef>
                <a:spcPts val="0"/>
              </a:spcBef>
              <a:spcAft>
                <a:spcPts val="0"/>
              </a:spcAft>
            </a:pPr>
            <a:r>
              <a:rPr lang="tr-TR" dirty="0">
                <a:solidFill>
                  <a:srgbClr val="000000"/>
                </a:solidFill>
                <a:latin typeface="Arial"/>
              </a:rPr>
              <a:t>* </a:t>
            </a:r>
            <a:r>
              <a:rPr lang="tr-TR" dirty="0" err="1">
                <a:solidFill>
                  <a:srgbClr val="000000"/>
                </a:solidFill>
                <a:latin typeface="Arial"/>
              </a:rPr>
              <a:t>Oksürmeye</a:t>
            </a:r>
            <a:r>
              <a:rPr lang="tr-TR" dirty="0">
                <a:solidFill>
                  <a:srgbClr val="000000"/>
                </a:solidFill>
                <a:latin typeface="Arial"/>
              </a:rPr>
              <a:t> teşvik edilir</a:t>
            </a:r>
          </a:p>
          <a:p>
            <a:endParaRPr lang="tr-TR" dirty="0"/>
          </a:p>
        </p:txBody>
      </p:sp>
    </p:spTree>
    <p:extLst>
      <p:ext uri="{BB962C8B-B14F-4D97-AF65-F5344CB8AC3E}">
        <p14:creationId xmlns:p14="http://schemas.microsoft.com/office/powerpoint/2010/main" val="12835894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a:xfrm>
            <a:off x="301752" y="1527048"/>
            <a:ext cx="8503920" cy="4926288"/>
          </a:xfrm>
        </p:spPr>
        <p:txBody>
          <a:bodyPr>
            <a:normAutofit fontScale="40000" lnSpcReduction="20000"/>
          </a:bodyPr>
          <a:lstStyle/>
          <a:p>
            <a:pPr marL="0" indent="0">
              <a:lnSpc>
                <a:spcPct val="150000"/>
              </a:lnSpc>
              <a:spcBef>
                <a:spcPts val="0"/>
              </a:spcBef>
              <a:spcAft>
                <a:spcPts val="0"/>
              </a:spcAft>
              <a:buNone/>
            </a:pPr>
            <a:r>
              <a:rPr lang="tr-TR" sz="3300" b="1" dirty="0">
                <a:solidFill>
                  <a:srgbClr val="008080"/>
                </a:solidFill>
                <a:latin typeface="Arial"/>
              </a:rPr>
              <a:t>2-Tam tıkanma :</a:t>
            </a:r>
            <a:endParaRPr lang="tr-TR" sz="3300" dirty="0">
              <a:solidFill>
                <a:srgbClr val="000000"/>
              </a:solidFill>
              <a:latin typeface="Arial"/>
            </a:endParaRPr>
          </a:p>
          <a:p>
            <a:pPr marL="0" indent="0">
              <a:lnSpc>
                <a:spcPct val="150000"/>
              </a:lnSpc>
              <a:spcBef>
                <a:spcPts val="0"/>
              </a:spcBef>
              <a:spcAft>
                <a:spcPts val="0"/>
              </a:spcAft>
              <a:buNone/>
            </a:pPr>
            <a:r>
              <a:rPr lang="tr-TR" sz="3300" dirty="0">
                <a:solidFill>
                  <a:srgbClr val="000000"/>
                </a:solidFill>
                <a:latin typeface="Arial"/>
              </a:rPr>
              <a:t>Hava girişini tamamen engellendiği tıkanmadır.</a:t>
            </a:r>
          </a:p>
          <a:p>
            <a:pPr marL="0" indent="0">
              <a:lnSpc>
                <a:spcPct val="150000"/>
              </a:lnSpc>
              <a:spcBef>
                <a:spcPts val="0"/>
              </a:spcBef>
              <a:spcAft>
                <a:spcPts val="0"/>
              </a:spcAft>
              <a:buNone/>
            </a:pPr>
            <a:r>
              <a:rPr lang="tr-TR" sz="3300" dirty="0">
                <a:solidFill>
                  <a:srgbClr val="000000"/>
                </a:solidFill>
                <a:latin typeface="Arial"/>
              </a:rPr>
              <a:t>Belirtileri :</a:t>
            </a:r>
          </a:p>
          <a:p>
            <a:pPr>
              <a:lnSpc>
                <a:spcPct val="150000"/>
              </a:lnSpc>
              <a:spcBef>
                <a:spcPts val="0"/>
              </a:spcBef>
              <a:spcAft>
                <a:spcPts val="0"/>
              </a:spcAft>
            </a:pPr>
            <a:r>
              <a:rPr lang="tr-TR" sz="3300" dirty="0">
                <a:solidFill>
                  <a:srgbClr val="000000"/>
                </a:solidFill>
                <a:latin typeface="Arial"/>
              </a:rPr>
              <a:t>* Nefes alamaz!</a:t>
            </a:r>
          </a:p>
          <a:p>
            <a:pPr>
              <a:lnSpc>
                <a:spcPct val="150000"/>
              </a:lnSpc>
              <a:spcBef>
                <a:spcPts val="0"/>
              </a:spcBef>
              <a:spcAft>
                <a:spcPts val="0"/>
              </a:spcAft>
            </a:pPr>
            <a:r>
              <a:rPr lang="tr-TR" sz="3300" dirty="0">
                <a:solidFill>
                  <a:srgbClr val="000000"/>
                </a:solidFill>
                <a:latin typeface="Arial"/>
              </a:rPr>
              <a:t>* Acı çeker, ellerini boynuna götürür !</a:t>
            </a:r>
          </a:p>
          <a:p>
            <a:pPr>
              <a:lnSpc>
                <a:spcPct val="150000"/>
              </a:lnSpc>
              <a:spcBef>
                <a:spcPts val="0"/>
              </a:spcBef>
              <a:spcAft>
                <a:spcPts val="0"/>
              </a:spcAft>
            </a:pPr>
            <a:r>
              <a:rPr lang="tr-TR" sz="3300" dirty="0">
                <a:solidFill>
                  <a:srgbClr val="000000"/>
                </a:solidFill>
                <a:latin typeface="Arial"/>
              </a:rPr>
              <a:t>* Konuşamaz!</a:t>
            </a:r>
          </a:p>
          <a:p>
            <a:pPr>
              <a:lnSpc>
                <a:spcPct val="150000"/>
              </a:lnSpc>
              <a:spcBef>
                <a:spcPts val="0"/>
              </a:spcBef>
              <a:spcAft>
                <a:spcPts val="0"/>
              </a:spcAft>
            </a:pPr>
            <a:r>
              <a:rPr lang="tr-TR" sz="3300" dirty="0">
                <a:solidFill>
                  <a:srgbClr val="000000"/>
                </a:solidFill>
                <a:latin typeface="Arial"/>
              </a:rPr>
              <a:t>* Rengi morarmıştır</a:t>
            </a:r>
          </a:p>
          <a:p>
            <a:pPr>
              <a:lnSpc>
                <a:spcPct val="150000"/>
              </a:lnSpc>
              <a:spcBef>
                <a:spcPts val="0"/>
              </a:spcBef>
              <a:spcAft>
                <a:spcPts val="0"/>
              </a:spcAft>
            </a:pPr>
            <a:endParaRPr lang="tr-TR" sz="3300" b="1" u="sng" dirty="0">
              <a:solidFill>
                <a:srgbClr val="000000"/>
              </a:solidFill>
              <a:latin typeface="Arial"/>
            </a:endParaRPr>
          </a:p>
          <a:p>
            <a:pPr>
              <a:lnSpc>
                <a:spcPct val="150000"/>
              </a:lnSpc>
              <a:spcBef>
                <a:spcPts val="0"/>
              </a:spcBef>
              <a:spcAft>
                <a:spcPts val="0"/>
              </a:spcAft>
            </a:pPr>
            <a:r>
              <a:rPr lang="tr-TR" sz="3300" b="1" u="sng" dirty="0">
                <a:solidFill>
                  <a:srgbClr val="000000"/>
                </a:solidFill>
                <a:latin typeface="Arial"/>
              </a:rPr>
              <a:t>İlk yardım :</a:t>
            </a:r>
            <a:endParaRPr lang="tr-TR" sz="3300" dirty="0">
              <a:solidFill>
                <a:srgbClr val="000000"/>
              </a:solidFill>
              <a:latin typeface="Arial"/>
            </a:endParaRPr>
          </a:p>
          <a:p>
            <a:pPr>
              <a:lnSpc>
                <a:spcPct val="150000"/>
              </a:lnSpc>
              <a:spcBef>
                <a:spcPts val="0"/>
              </a:spcBef>
              <a:spcAft>
                <a:spcPts val="0"/>
              </a:spcAft>
            </a:pPr>
            <a:r>
              <a:rPr lang="tr-TR" sz="3300" dirty="0">
                <a:solidFill>
                  <a:srgbClr val="000000"/>
                </a:solidFill>
                <a:latin typeface="Arial"/>
              </a:rPr>
              <a:t>* </a:t>
            </a:r>
            <a:r>
              <a:rPr lang="tr-TR" sz="3300" dirty="0" err="1">
                <a:solidFill>
                  <a:srgbClr val="000000"/>
                </a:solidFill>
                <a:latin typeface="Arial"/>
              </a:rPr>
              <a:t>Heimlich</a:t>
            </a:r>
            <a:r>
              <a:rPr lang="tr-TR" sz="3300" dirty="0">
                <a:solidFill>
                  <a:srgbClr val="000000"/>
                </a:solidFill>
                <a:latin typeface="Arial"/>
              </a:rPr>
              <a:t> manevrası yapılır.</a:t>
            </a:r>
          </a:p>
          <a:p>
            <a:pPr>
              <a:lnSpc>
                <a:spcPct val="150000"/>
              </a:lnSpc>
              <a:spcBef>
                <a:spcPts val="0"/>
              </a:spcBef>
              <a:spcAft>
                <a:spcPts val="0"/>
              </a:spcAft>
            </a:pPr>
            <a:r>
              <a:rPr lang="tr-TR" sz="3300" dirty="0">
                <a:solidFill>
                  <a:srgbClr val="000000"/>
                </a:solidFill>
                <a:latin typeface="Arial"/>
              </a:rPr>
              <a:t>* Hasta ayakta ya da oturur pozisyonda olabilir.</a:t>
            </a:r>
          </a:p>
          <a:p>
            <a:pPr>
              <a:lnSpc>
                <a:spcPct val="150000"/>
              </a:lnSpc>
              <a:spcBef>
                <a:spcPts val="0"/>
              </a:spcBef>
              <a:spcAft>
                <a:spcPts val="0"/>
              </a:spcAft>
            </a:pPr>
            <a:r>
              <a:rPr lang="tr-TR" sz="3300" dirty="0">
                <a:solidFill>
                  <a:srgbClr val="000000"/>
                </a:solidFill>
                <a:latin typeface="Arial"/>
              </a:rPr>
              <a:t>* Bilinci ve ağız içi kontrol edilir. Sırtına (iki kürek kemiği arasına) 5-7 kez vurulur. Nesnenin çıkıp - çıkmadığı ağız içerisinden kontrol edilir.</a:t>
            </a:r>
          </a:p>
          <a:p>
            <a:pPr>
              <a:lnSpc>
                <a:spcPct val="150000"/>
              </a:lnSpc>
              <a:spcBef>
                <a:spcPts val="0"/>
              </a:spcBef>
              <a:spcAft>
                <a:spcPts val="0"/>
              </a:spcAft>
            </a:pPr>
            <a:r>
              <a:rPr lang="tr-TR" sz="3300" dirty="0">
                <a:solidFill>
                  <a:srgbClr val="000000"/>
                </a:solidFill>
                <a:latin typeface="Arial"/>
              </a:rPr>
              <a:t>* Çıkmadıysa, arkadan sarılarak gövdesi kavranır. Bir el yumruk yapılarak, baş parmak çıkıntısı midenin üst kısmına, göğüs kemiği altına gelecek şekilde yerleştirilir. Diğer el ile yumruk yapılan el kavranır. Kuvvetle arkaya ve yukarı doğru bastırılır. Bu hareket 5-7 kez yabancı nesne çıkıncaya kadar </a:t>
            </a:r>
            <a:r>
              <a:rPr lang="tr-TR" sz="3300" dirty="0" err="1">
                <a:solidFill>
                  <a:srgbClr val="000000"/>
                </a:solidFill>
                <a:latin typeface="Arial"/>
              </a:rPr>
              <a:t>tekrarlanılır</a:t>
            </a:r>
            <a:r>
              <a:rPr lang="tr-TR" sz="3300" dirty="0">
                <a:solidFill>
                  <a:srgbClr val="000000"/>
                </a:solidFill>
                <a:latin typeface="Arial"/>
              </a:rPr>
              <a:t>.</a:t>
            </a:r>
          </a:p>
          <a:p>
            <a:pPr>
              <a:lnSpc>
                <a:spcPct val="150000"/>
              </a:lnSpc>
              <a:spcBef>
                <a:spcPts val="0"/>
              </a:spcBef>
              <a:spcAft>
                <a:spcPts val="0"/>
              </a:spcAft>
            </a:pPr>
            <a:r>
              <a:rPr lang="tr-TR" sz="3300" dirty="0">
                <a:solidFill>
                  <a:srgbClr val="000000"/>
                </a:solidFill>
                <a:latin typeface="Arial"/>
              </a:rPr>
              <a:t>* Eğer nesne çıkmaz ve bilinç kaybı olursa; tıbbi yardım istenir (112). Hemen Temel Yaşam Desteği uygulanır.</a:t>
            </a:r>
          </a:p>
          <a:p>
            <a:endParaRPr lang="tr-TR" dirty="0"/>
          </a:p>
        </p:txBody>
      </p:sp>
    </p:spTree>
    <p:extLst>
      <p:ext uri="{BB962C8B-B14F-4D97-AF65-F5344CB8AC3E}">
        <p14:creationId xmlns:p14="http://schemas.microsoft.com/office/powerpoint/2010/main" val="9165983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5" name="İçerik Yer Tutucusu 4"/>
          <p:cNvSpPr>
            <a:spLocks noGrp="1"/>
          </p:cNvSpPr>
          <p:nvPr>
            <p:ph sz="quarter" idx="1"/>
          </p:nvPr>
        </p:nvSpPr>
        <p:spPr/>
        <p:txBody>
          <a:bodyPr>
            <a:normAutofit/>
          </a:bodyPr>
          <a:lstStyle/>
          <a:p>
            <a:pPr marL="0" indent="0" algn="ctr">
              <a:buNone/>
            </a:pPr>
            <a:endParaRPr lang="tr-TR" sz="4800" dirty="0"/>
          </a:p>
          <a:p>
            <a:pPr marL="0" indent="0" algn="ctr">
              <a:buNone/>
            </a:pPr>
            <a:endParaRPr lang="tr-TR" sz="4800" dirty="0"/>
          </a:p>
          <a:p>
            <a:pPr marL="0" indent="0" algn="ctr">
              <a:buNone/>
            </a:pPr>
            <a:r>
              <a:rPr lang="tr-TR" sz="4800" dirty="0"/>
              <a:t>TEŞEKKÜRLER</a:t>
            </a:r>
          </a:p>
        </p:txBody>
      </p:sp>
    </p:spTree>
    <p:extLst>
      <p:ext uri="{BB962C8B-B14F-4D97-AF65-F5344CB8AC3E}">
        <p14:creationId xmlns:p14="http://schemas.microsoft.com/office/powerpoint/2010/main" val="385900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normAutofit fontScale="90000"/>
          </a:bodyPr>
          <a:lstStyle/>
          <a:p>
            <a:r>
              <a:rPr lang="tr-TR" sz="4000" dirty="0"/>
              <a:t>SOLUNUM SİSTEMİNİN GÖREVLERİ</a:t>
            </a:r>
          </a:p>
        </p:txBody>
      </p:sp>
      <p:sp>
        <p:nvSpPr>
          <p:cNvPr id="3" name="2 İçerik Yer Tutucusu"/>
          <p:cNvSpPr>
            <a:spLocks noGrp="1"/>
          </p:cNvSpPr>
          <p:nvPr>
            <p:ph idx="1"/>
          </p:nvPr>
        </p:nvSpPr>
        <p:spPr>
          <a:xfrm>
            <a:off x="539552" y="1600200"/>
            <a:ext cx="7632848" cy="4800600"/>
          </a:xfrm>
        </p:spPr>
        <p:txBody>
          <a:bodyPr>
            <a:normAutofit/>
          </a:bodyPr>
          <a:lstStyle/>
          <a:p>
            <a:pPr marL="514350" indent="-514350">
              <a:buFont typeface="+mj-lt"/>
              <a:buAutoNum type="arabicPeriod"/>
            </a:pPr>
            <a:r>
              <a:rPr lang="tr-TR" dirty="0"/>
              <a:t>Oksijen ile karbondioksit değişimini sağlamak</a:t>
            </a:r>
          </a:p>
          <a:p>
            <a:pPr marL="514350" indent="-514350">
              <a:buFont typeface="+mj-lt"/>
              <a:buAutoNum type="arabicPeriod"/>
            </a:pPr>
            <a:r>
              <a:rPr lang="tr-TR" dirty="0"/>
              <a:t>Sesin oluşumunu sağlamak </a:t>
            </a:r>
          </a:p>
          <a:p>
            <a:pPr marL="514350" indent="-514350">
              <a:buFont typeface="+mj-lt"/>
              <a:buAutoNum type="arabicPeriod"/>
            </a:pPr>
            <a:r>
              <a:rPr lang="tr-TR" dirty="0"/>
              <a:t>Ağlama, gülme, öksürme, aksırma ve üfleme</a:t>
            </a:r>
          </a:p>
          <a:p>
            <a:pPr marL="514350" indent="-514350">
              <a:buFont typeface="+mj-lt"/>
              <a:buAutoNum type="arabicPeriod"/>
            </a:pPr>
            <a:r>
              <a:rPr lang="tr-TR" dirty="0"/>
              <a:t>Koku</a:t>
            </a:r>
          </a:p>
          <a:p>
            <a:pPr marL="514350" indent="-514350">
              <a:buFont typeface="+mj-lt"/>
              <a:buAutoNum type="arabicPeriod"/>
            </a:pPr>
            <a:r>
              <a:rPr lang="tr-TR" dirty="0"/>
              <a:t>Vücut sıvılarında </a:t>
            </a:r>
            <a:r>
              <a:rPr lang="tr-TR" dirty="0" err="1"/>
              <a:t>pH'nın</a:t>
            </a:r>
            <a:r>
              <a:rPr lang="tr-TR" dirty="0"/>
              <a:t> düzenlenmesi</a:t>
            </a:r>
          </a:p>
          <a:p>
            <a:pPr marL="514350" indent="-514350">
              <a:buFont typeface="+mj-lt"/>
              <a:buAutoNum type="arabicPeriod"/>
            </a:pPr>
            <a:r>
              <a:rPr lang="tr-TR" dirty="0" err="1"/>
              <a:t>Anjiyotensin</a:t>
            </a:r>
            <a:r>
              <a:rPr lang="tr-TR" dirty="0"/>
              <a:t> I' in, </a:t>
            </a:r>
            <a:r>
              <a:rPr lang="tr-TR" dirty="0" err="1"/>
              <a:t>anjiyotensin</a:t>
            </a:r>
            <a:r>
              <a:rPr lang="tr-TR" dirty="0"/>
              <a:t> II' ye dönüşmesi</a:t>
            </a:r>
          </a:p>
          <a:p>
            <a:pPr marL="514350" indent="-514350">
              <a:buFont typeface="+mj-lt"/>
              <a:buAutoNum type="arabicPeriod"/>
            </a:pPr>
            <a:r>
              <a:rPr lang="tr-TR" dirty="0"/>
              <a:t>Solunum kasları yoluyla doğum,  </a:t>
            </a:r>
            <a:r>
              <a:rPr lang="tr-TR" dirty="0" err="1"/>
              <a:t>defekasyon</a:t>
            </a:r>
            <a:r>
              <a:rPr lang="tr-TR" dirty="0"/>
              <a:t> ve </a:t>
            </a:r>
            <a:r>
              <a:rPr lang="tr-TR" dirty="0" err="1"/>
              <a:t>ürinasyonu</a:t>
            </a:r>
            <a:r>
              <a:rPr lang="tr-TR" dirty="0"/>
              <a:t> kolaylaştırmak.</a:t>
            </a:r>
          </a:p>
          <a:p>
            <a:endParaRPr lang="tr-TR" sz="2400" dirty="0"/>
          </a:p>
        </p:txBody>
      </p:sp>
    </p:spTree>
    <p:extLst>
      <p:ext uri="{BB962C8B-B14F-4D97-AF65-F5344CB8AC3E}">
        <p14:creationId xmlns:p14="http://schemas.microsoft.com/office/powerpoint/2010/main" val="3466356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t>Ventilasyon</a:t>
            </a:r>
            <a:r>
              <a:rPr lang="tr-TR" dirty="0"/>
              <a:t> süreci</a:t>
            </a:r>
          </a:p>
        </p:txBody>
      </p:sp>
      <p:sp>
        <p:nvSpPr>
          <p:cNvPr id="3" name="İçerik Yer Tutucusu 2"/>
          <p:cNvSpPr>
            <a:spLocks noGrp="1"/>
          </p:cNvSpPr>
          <p:nvPr>
            <p:ph sz="quarter" idx="1"/>
          </p:nvPr>
        </p:nvSpPr>
        <p:spPr/>
        <p:txBody>
          <a:bodyPr/>
          <a:lstStyle/>
          <a:p>
            <a:r>
              <a:rPr lang="tr-TR" dirty="0"/>
              <a:t>Havanın, atmosferden akciğerlere ve akciğerlerden atmosfere hareket etmesine </a:t>
            </a:r>
            <a:r>
              <a:rPr lang="tr-TR" dirty="0" err="1"/>
              <a:t>ventilasyon</a:t>
            </a:r>
            <a:r>
              <a:rPr lang="tr-TR" dirty="0"/>
              <a:t> (havalanma) denir. </a:t>
            </a:r>
            <a:r>
              <a:rPr lang="tr-TR" dirty="0" err="1"/>
              <a:t>Ventilasyon</a:t>
            </a:r>
            <a:r>
              <a:rPr lang="tr-TR" dirty="0"/>
              <a:t> sürecinde havanın hareketi, akciğerler ile atmosfer arasındaki hava basıncı farklılığına bağlıdır. </a:t>
            </a:r>
          </a:p>
          <a:p>
            <a:endParaRPr lang="tr-TR" dirty="0"/>
          </a:p>
          <a:p>
            <a:r>
              <a:rPr lang="tr-TR" dirty="0" err="1"/>
              <a:t>Ventilasyon</a:t>
            </a:r>
            <a:r>
              <a:rPr lang="tr-TR" dirty="0"/>
              <a:t> süreci, </a:t>
            </a:r>
            <a:r>
              <a:rPr lang="tr-TR" dirty="0" err="1"/>
              <a:t>inspirasyon</a:t>
            </a:r>
            <a:r>
              <a:rPr lang="tr-TR" dirty="0"/>
              <a:t> (soluk alma) ve </a:t>
            </a:r>
            <a:r>
              <a:rPr lang="tr-TR" dirty="0" err="1"/>
              <a:t>ekspirasyon</a:t>
            </a:r>
            <a:r>
              <a:rPr lang="tr-TR" dirty="0"/>
              <a:t> (soluk verme) olmak üzere iki aşamada gerçekleşir. </a:t>
            </a:r>
          </a:p>
        </p:txBody>
      </p:sp>
    </p:spTree>
    <p:extLst>
      <p:ext uri="{BB962C8B-B14F-4D97-AF65-F5344CB8AC3E}">
        <p14:creationId xmlns:p14="http://schemas.microsoft.com/office/powerpoint/2010/main" val="1498449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a:xfrm>
            <a:off x="323528" y="1556792"/>
            <a:ext cx="8503920" cy="4830288"/>
          </a:xfrm>
        </p:spPr>
        <p:txBody>
          <a:bodyPr>
            <a:normAutofit fontScale="92500" lnSpcReduction="20000"/>
          </a:bodyPr>
          <a:lstStyle/>
          <a:p>
            <a:r>
              <a:rPr lang="tr-TR" dirty="0"/>
              <a:t>	</a:t>
            </a:r>
            <a:r>
              <a:rPr lang="tr-TR" dirty="0" err="1"/>
              <a:t>İnspirasyon</a:t>
            </a:r>
            <a:r>
              <a:rPr lang="tr-TR" dirty="0"/>
              <a:t>: Havanın akciğerlere çekilmesidir. </a:t>
            </a:r>
            <a:r>
              <a:rPr lang="tr-TR" dirty="0" err="1"/>
              <a:t>İnspirasyon</a:t>
            </a:r>
            <a:r>
              <a:rPr lang="tr-TR" dirty="0"/>
              <a:t> aktif bir süreçtir. </a:t>
            </a:r>
            <a:r>
              <a:rPr lang="tr-TR" dirty="0" err="1"/>
              <a:t>İnspirasyon</a:t>
            </a:r>
            <a:r>
              <a:rPr lang="tr-TR" dirty="0"/>
              <a:t> sırasında </a:t>
            </a:r>
            <a:r>
              <a:rPr lang="tr-TR" dirty="0" err="1"/>
              <a:t>diyafragma</a:t>
            </a:r>
            <a:r>
              <a:rPr lang="tr-TR" dirty="0"/>
              <a:t> kasılarak açılır ve göğüs boşluğunun dikey boyutunu hacim olarak artırır. Aynı anda </a:t>
            </a:r>
            <a:r>
              <a:rPr lang="tr-TR" dirty="0" err="1"/>
              <a:t>kostaların</a:t>
            </a:r>
            <a:r>
              <a:rPr lang="tr-TR" dirty="0"/>
              <a:t> yukarı ve dışa doğru hareketi ile göğüs boşluğunun hacmi genişler. Akciğer hacmindeki artma, akciğerlerde hava basıncını azaltır ve böylece atmosferdeki hava akciğerlere doğru ilerler.</a:t>
            </a:r>
          </a:p>
          <a:p>
            <a:endParaRPr lang="tr-TR" dirty="0"/>
          </a:p>
          <a:p>
            <a:r>
              <a:rPr lang="tr-TR" dirty="0"/>
              <a:t>	</a:t>
            </a:r>
            <a:r>
              <a:rPr lang="tr-TR" dirty="0" err="1"/>
              <a:t>Ekspirasyon</a:t>
            </a:r>
            <a:r>
              <a:rPr lang="tr-TR" dirty="0"/>
              <a:t>: </a:t>
            </a:r>
            <a:r>
              <a:rPr lang="tr-TR" dirty="0" err="1"/>
              <a:t>İnspirasyon</a:t>
            </a:r>
            <a:r>
              <a:rPr lang="tr-TR" dirty="0"/>
              <a:t> ile birlikte kasılmış olan </a:t>
            </a:r>
            <a:r>
              <a:rPr lang="tr-TR" dirty="0" err="1"/>
              <a:t>diyafragma</a:t>
            </a:r>
            <a:r>
              <a:rPr lang="tr-TR" dirty="0"/>
              <a:t> gevşeyerek yükselir ve göğüs boşluğunun dikey hacmi azalır. </a:t>
            </a:r>
            <a:r>
              <a:rPr lang="tr-TR" dirty="0" err="1"/>
              <a:t>Kostalar</a:t>
            </a:r>
            <a:r>
              <a:rPr lang="tr-TR" dirty="0"/>
              <a:t> aşağı ve içe doğru hareket ederek göğüs boşluğunun hacminde azalma olur. Akciğer hacmindeki azalma, akciğerlerdeki hava basıncını artırır ve böylece hava akciğerlerden atmosfere doğru verilir. </a:t>
            </a:r>
          </a:p>
        </p:txBody>
      </p:sp>
    </p:spTree>
    <p:extLst>
      <p:ext uri="{BB962C8B-B14F-4D97-AF65-F5344CB8AC3E}">
        <p14:creationId xmlns:p14="http://schemas.microsoft.com/office/powerpoint/2010/main" val="3509039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2 İçerik Yer Tutucusu"/>
          <p:cNvSpPr>
            <a:spLocks noGrp="1"/>
          </p:cNvSpPr>
          <p:nvPr>
            <p:ph idx="1"/>
          </p:nvPr>
        </p:nvSpPr>
        <p:spPr>
          <a:xfrm>
            <a:off x="395536" y="2204864"/>
            <a:ext cx="8208912" cy="3576464"/>
          </a:xfrm>
        </p:spPr>
        <p:txBody>
          <a:bodyPr>
            <a:normAutofit/>
          </a:bodyPr>
          <a:lstStyle/>
          <a:p>
            <a:r>
              <a:rPr lang="tr-TR" sz="1800" dirty="0"/>
              <a:t>Sakin solunumda </a:t>
            </a:r>
            <a:r>
              <a:rPr lang="tr-TR" sz="1800" dirty="0" err="1"/>
              <a:t>inspirasyon</a:t>
            </a:r>
            <a:r>
              <a:rPr lang="tr-TR" sz="1800" dirty="0"/>
              <a:t> aktif (enerji gerektiren) </a:t>
            </a:r>
            <a:r>
              <a:rPr lang="tr-TR" sz="1800" dirty="0" err="1"/>
              <a:t>ekspirason</a:t>
            </a:r>
            <a:r>
              <a:rPr lang="tr-TR" sz="1800" dirty="0"/>
              <a:t> pasif bir olaydır. </a:t>
            </a:r>
            <a:r>
              <a:rPr lang="tr-TR" sz="1800" dirty="0" err="1"/>
              <a:t>İnspirasyonda</a:t>
            </a:r>
            <a:r>
              <a:rPr lang="tr-TR" sz="1800" dirty="0"/>
              <a:t> diyafram kasılır akciğer genişler, </a:t>
            </a:r>
            <a:r>
              <a:rPr lang="tr-TR" sz="1800" dirty="0" err="1"/>
              <a:t>inspirasyon</a:t>
            </a:r>
            <a:r>
              <a:rPr lang="tr-TR" sz="1800" dirty="0"/>
              <a:t> sonra, akciğer elastik yapısı nedeniyle eski haline döner ve pasif olarak </a:t>
            </a:r>
            <a:r>
              <a:rPr lang="tr-TR" sz="1800" dirty="0" err="1"/>
              <a:t>ekspirasyon</a:t>
            </a:r>
            <a:r>
              <a:rPr lang="tr-TR" sz="1800" dirty="0"/>
              <a:t> gerçekleşir. </a:t>
            </a:r>
          </a:p>
          <a:p>
            <a:endParaRPr lang="tr-TR" sz="3600" dirty="0"/>
          </a:p>
        </p:txBody>
      </p:sp>
    </p:spTree>
    <p:extLst>
      <p:ext uri="{BB962C8B-B14F-4D97-AF65-F5344CB8AC3E}">
        <p14:creationId xmlns:p14="http://schemas.microsoft.com/office/powerpoint/2010/main" val="292778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84771" name="Rectangle 3"/>
          <p:cNvSpPr>
            <a:spLocks noGrp="1" noChangeArrowheads="1"/>
          </p:cNvSpPr>
          <p:nvPr>
            <p:ph type="body" idx="4294967295"/>
          </p:nvPr>
        </p:nvSpPr>
        <p:spPr>
          <a:xfrm>
            <a:off x="0" y="2420888"/>
            <a:ext cx="8604448" cy="4114800"/>
          </a:xfrm>
        </p:spPr>
        <p:txBody>
          <a:bodyPr/>
          <a:lstStyle/>
          <a:p>
            <a:pPr>
              <a:lnSpc>
                <a:spcPct val="90000"/>
              </a:lnSpc>
              <a:buFontTx/>
              <a:buNone/>
            </a:pPr>
            <a:endParaRPr lang="tr-TR" sz="2800" dirty="0">
              <a:effectLst>
                <a:outerShdw blurRad="38100" dist="38100" dir="2700000" algn="tl">
                  <a:srgbClr val="C0C0C0"/>
                </a:outerShdw>
              </a:effectLst>
            </a:endParaRPr>
          </a:p>
          <a:p>
            <a:pPr>
              <a:lnSpc>
                <a:spcPct val="90000"/>
              </a:lnSpc>
              <a:buFontTx/>
              <a:buNone/>
            </a:pPr>
            <a:endParaRPr lang="tr-TR" sz="2800" dirty="0">
              <a:effectLst>
                <a:outerShdw blurRad="38100" dist="38100" dir="2700000" algn="tl">
                  <a:srgbClr val="C0C0C0"/>
                </a:outerShdw>
              </a:effectLst>
            </a:endParaRPr>
          </a:p>
          <a:p>
            <a:pPr>
              <a:lnSpc>
                <a:spcPct val="90000"/>
              </a:lnSpc>
              <a:buFontTx/>
              <a:buNone/>
            </a:pPr>
            <a:r>
              <a:rPr lang="tr-TR" sz="2800" dirty="0">
                <a:effectLst>
                  <a:outerShdw blurRad="38100" dist="38100" dir="2700000" algn="tl">
                    <a:srgbClr val="C0C0C0"/>
                  </a:outerShdw>
                </a:effectLst>
              </a:rPr>
              <a:t>	- </a:t>
            </a:r>
            <a:r>
              <a:rPr lang="tr-TR" sz="2800" dirty="0" err="1"/>
              <a:t>Eksternal</a:t>
            </a:r>
            <a:r>
              <a:rPr lang="tr-TR" sz="2800" dirty="0"/>
              <a:t> </a:t>
            </a:r>
            <a:r>
              <a:rPr lang="tr-TR" sz="2800" dirty="0" err="1"/>
              <a:t>interkostal</a:t>
            </a:r>
            <a:r>
              <a:rPr lang="tr-TR" sz="2800" dirty="0"/>
              <a:t> kaslar</a:t>
            </a:r>
          </a:p>
          <a:p>
            <a:pPr>
              <a:lnSpc>
                <a:spcPct val="90000"/>
              </a:lnSpc>
              <a:buFontTx/>
              <a:buNone/>
            </a:pPr>
            <a:r>
              <a:rPr lang="tr-TR" sz="2800" dirty="0"/>
              <a:t>	- </a:t>
            </a:r>
            <a:r>
              <a:rPr lang="tr-TR" sz="2800" dirty="0" err="1"/>
              <a:t>Skalen</a:t>
            </a:r>
            <a:r>
              <a:rPr lang="tr-TR" sz="2800" dirty="0"/>
              <a:t> kas</a:t>
            </a:r>
          </a:p>
          <a:p>
            <a:pPr>
              <a:lnSpc>
                <a:spcPct val="90000"/>
              </a:lnSpc>
              <a:buFontTx/>
              <a:buNone/>
            </a:pPr>
            <a:r>
              <a:rPr lang="tr-TR" sz="2800" dirty="0"/>
              <a:t>	- </a:t>
            </a:r>
            <a:r>
              <a:rPr lang="tr-TR" sz="2800" dirty="0" err="1"/>
              <a:t>Sternokleidomastoid</a:t>
            </a:r>
            <a:r>
              <a:rPr lang="tr-TR" sz="2800" dirty="0"/>
              <a:t> kas</a:t>
            </a:r>
          </a:p>
          <a:p>
            <a:pPr>
              <a:lnSpc>
                <a:spcPct val="90000"/>
              </a:lnSpc>
              <a:buFontTx/>
              <a:buNone/>
            </a:pPr>
            <a:r>
              <a:rPr lang="tr-TR" sz="2800" dirty="0"/>
              <a:t>	- </a:t>
            </a:r>
            <a:r>
              <a:rPr lang="tr-TR" sz="2800" dirty="0" err="1"/>
              <a:t>Serratus</a:t>
            </a:r>
            <a:r>
              <a:rPr lang="tr-TR" sz="2800" dirty="0"/>
              <a:t> </a:t>
            </a:r>
            <a:r>
              <a:rPr lang="tr-TR" sz="2800" dirty="0" err="1"/>
              <a:t>anterior</a:t>
            </a:r>
            <a:r>
              <a:rPr lang="tr-TR" sz="2800" dirty="0"/>
              <a:t> kası</a:t>
            </a:r>
          </a:p>
        </p:txBody>
      </p:sp>
      <p:sp>
        <p:nvSpPr>
          <p:cNvPr id="4384773" name="Rectangle 5"/>
          <p:cNvSpPr>
            <a:spLocks noChangeArrowheads="1"/>
          </p:cNvSpPr>
          <p:nvPr/>
        </p:nvSpPr>
        <p:spPr bwMode="auto">
          <a:xfrm>
            <a:off x="323528" y="692696"/>
            <a:ext cx="4424026" cy="2671501"/>
          </a:xfrm>
          <a:prstGeom prst="rect">
            <a:avLst/>
          </a:prstGeom>
          <a:noFill/>
          <a:ln w="9525" algn="ctr">
            <a:noFill/>
            <a:miter lim="800000"/>
            <a:headEnd/>
            <a:tailEnd/>
          </a:ln>
          <a:effectLst/>
        </p:spPr>
        <p:txBody>
          <a:bodyPr wrap="square" lIns="0" tIns="0" rIns="0" bIns="0">
            <a:spAutoFit/>
          </a:bodyPr>
          <a:lstStyle/>
          <a:p>
            <a:pPr marL="552450" indent="-552450">
              <a:lnSpc>
                <a:spcPct val="90000"/>
              </a:lnSpc>
              <a:spcBef>
                <a:spcPct val="20000"/>
              </a:spcBef>
            </a:pPr>
            <a:r>
              <a:rPr lang="tr-TR" sz="2800" b="1" dirty="0">
                <a:solidFill>
                  <a:srgbClr val="FF0000"/>
                </a:solidFill>
              </a:rPr>
              <a:t>Yedek </a:t>
            </a:r>
            <a:r>
              <a:rPr lang="tr-TR" sz="2800" b="1" dirty="0" err="1">
                <a:solidFill>
                  <a:srgbClr val="FF0000"/>
                </a:solidFill>
              </a:rPr>
              <a:t>İnspirasyon</a:t>
            </a:r>
            <a:r>
              <a:rPr lang="tr-TR" sz="2800" b="1" dirty="0">
                <a:solidFill>
                  <a:srgbClr val="FF0000"/>
                </a:solidFill>
              </a:rPr>
              <a:t> Kasları</a:t>
            </a:r>
          </a:p>
          <a:p>
            <a:pPr marL="552450" indent="-552450">
              <a:lnSpc>
                <a:spcPct val="90000"/>
              </a:lnSpc>
              <a:spcBef>
                <a:spcPct val="20000"/>
              </a:spcBef>
            </a:pPr>
            <a:r>
              <a:rPr lang="tr-TR" sz="2800" dirty="0">
                <a:solidFill>
                  <a:prstClr val="black"/>
                </a:solidFill>
              </a:rPr>
              <a:t>Egzersiz esnasında devreye</a:t>
            </a:r>
          </a:p>
          <a:p>
            <a:pPr marL="552450" indent="-552450">
              <a:lnSpc>
                <a:spcPct val="90000"/>
              </a:lnSpc>
              <a:spcBef>
                <a:spcPct val="20000"/>
              </a:spcBef>
            </a:pPr>
            <a:r>
              <a:rPr lang="tr-TR" sz="2800" dirty="0">
                <a:solidFill>
                  <a:prstClr val="black"/>
                </a:solidFill>
              </a:rPr>
              <a:t>girerek hava akışını</a:t>
            </a:r>
          </a:p>
          <a:p>
            <a:pPr marL="552450" indent="-552450">
              <a:lnSpc>
                <a:spcPct val="90000"/>
              </a:lnSpc>
              <a:spcBef>
                <a:spcPct val="20000"/>
              </a:spcBef>
            </a:pPr>
            <a:r>
              <a:rPr lang="tr-TR" sz="2800" dirty="0">
                <a:solidFill>
                  <a:prstClr val="black"/>
                </a:solidFill>
              </a:rPr>
              <a:t>maksimuma çıkarırlar.</a:t>
            </a:r>
          </a:p>
          <a:p>
            <a:pPr marL="552450" indent="-552450">
              <a:lnSpc>
                <a:spcPct val="90000"/>
              </a:lnSpc>
              <a:spcBef>
                <a:spcPct val="20000"/>
              </a:spcBef>
            </a:pPr>
            <a:endParaRPr lang="tr-TR" sz="2800" dirty="0">
              <a:solidFill>
                <a:prstClr val="black"/>
              </a:solidFill>
            </a:endParaRPr>
          </a:p>
        </p:txBody>
      </p:sp>
    </p:spTree>
    <p:extLst>
      <p:ext uri="{BB962C8B-B14F-4D97-AF65-F5344CB8AC3E}">
        <p14:creationId xmlns:p14="http://schemas.microsoft.com/office/powerpoint/2010/main" val="522686569"/>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4899" name="Rectangle 3"/>
          <p:cNvSpPr>
            <a:spLocks noGrp="1" noChangeArrowheads="1"/>
          </p:cNvSpPr>
          <p:nvPr>
            <p:ph type="body" idx="4294967295"/>
          </p:nvPr>
        </p:nvSpPr>
        <p:spPr>
          <a:xfrm>
            <a:off x="-9322" y="1495024"/>
            <a:ext cx="5364659" cy="4114800"/>
          </a:xfrm>
        </p:spPr>
        <p:txBody>
          <a:bodyPr>
            <a:normAutofit fontScale="85000" lnSpcReduction="20000"/>
          </a:bodyPr>
          <a:lstStyle/>
          <a:p>
            <a:pPr>
              <a:buFontTx/>
              <a:buNone/>
            </a:pPr>
            <a:endParaRPr lang="tr-TR" sz="3200" dirty="0"/>
          </a:p>
          <a:p>
            <a:endParaRPr lang="tr-TR" sz="3200" dirty="0"/>
          </a:p>
          <a:p>
            <a:pPr marL="114300" indent="0">
              <a:buNone/>
            </a:pPr>
            <a:r>
              <a:rPr lang="tr-TR" sz="3200" dirty="0"/>
              <a:t>Egzersiz esnasında devreye girerek hava akışını maksimuma çıkarırlar.</a:t>
            </a:r>
          </a:p>
          <a:p>
            <a:endParaRPr lang="tr-TR" sz="3200" dirty="0"/>
          </a:p>
          <a:p>
            <a:pPr>
              <a:buFontTx/>
              <a:buNone/>
            </a:pPr>
            <a:r>
              <a:rPr lang="tr-TR" sz="3200" dirty="0"/>
              <a:t>	- </a:t>
            </a:r>
            <a:r>
              <a:rPr lang="tr-TR" sz="2800" dirty="0" err="1"/>
              <a:t>Rectus</a:t>
            </a:r>
            <a:r>
              <a:rPr lang="tr-TR" sz="2800" dirty="0"/>
              <a:t> </a:t>
            </a:r>
            <a:r>
              <a:rPr lang="tr-TR" sz="2800" dirty="0" err="1"/>
              <a:t>abdominis</a:t>
            </a:r>
            <a:endParaRPr lang="tr-TR" sz="2800" dirty="0"/>
          </a:p>
          <a:p>
            <a:pPr>
              <a:buFontTx/>
              <a:buNone/>
            </a:pPr>
            <a:r>
              <a:rPr lang="tr-TR" sz="2800" dirty="0"/>
              <a:t>	- </a:t>
            </a:r>
            <a:r>
              <a:rPr lang="tr-TR" sz="2800" dirty="0" err="1"/>
              <a:t>İnternal</a:t>
            </a:r>
            <a:r>
              <a:rPr lang="tr-TR" sz="2800" dirty="0"/>
              <a:t> </a:t>
            </a:r>
            <a:r>
              <a:rPr lang="tr-TR" sz="2800" dirty="0" err="1"/>
              <a:t>oblik</a:t>
            </a:r>
            <a:r>
              <a:rPr lang="tr-TR" sz="2800" dirty="0"/>
              <a:t>		</a:t>
            </a:r>
          </a:p>
          <a:p>
            <a:pPr>
              <a:buFontTx/>
              <a:buNone/>
            </a:pPr>
            <a:r>
              <a:rPr lang="tr-TR" sz="2800" dirty="0"/>
              <a:t>	- </a:t>
            </a:r>
            <a:r>
              <a:rPr lang="tr-TR" sz="2800" dirty="0" err="1"/>
              <a:t>Eksternal</a:t>
            </a:r>
            <a:r>
              <a:rPr lang="tr-TR" sz="2800" dirty="0"/>
              <a:t> </a:t>
            </a:r>
            <a:r>
              <a:rPr lang="tr-TR" sz="2800" dirty="0" err="1"/>
              <a:t>oblik</a:t>
            </a:r>
            <a:r>
              <a:rPr lang="tr-TR" sz="2800" dirty="0"/>
              <a:t> </a:t>
            </a:r>
          </a:p>
          <a:p>
            <a:pPr>
              <a:buFontTx/>
              <a:buNone/>
            </a:pPr>
            <a:r>
              <a:rPr lang="tr-TR" sz="2800" dirty="0"/>
              <a:t>	- </a:t>
            </a:r>
            <a:r>
              <a:rPr lang="tr-TR" sz="2800" dirty="0" err="1"/>
              <a:t>İnternal</a:t>
            </a:r>
            <a:r>
              <a:rPr lang="tr-TR" sz="2800" dirty="0"/>
              <a:t> </a:t>
            </a:r>
            <a:r>
              <a:rPr lang="tr-TR" sz="2800" dirty="0" err="1"/>
              <a:t>interkostal</a:t>
            </a:r>
            <a:r>
              <a:rPr lang="tr-TR" sz="2800" dirty="0"/>
              <a:t> kaslar</a:t>
            </a:r>
          </a:p>
          <a:p>
            <a:endParaRPr lang="tr-TR" dirty="0"/>
          </a:p>
        </p:txBody>
      </p:sp>
      <p:sp>
        <p:nvSpPr>
          <p:cNvPr id="4304900" name="Text Box 4"/>
          <p:cNvSpPr txBox="1">
            <a:spLocks noChangeArrowheads="1"/>
          </p:cNvSpPr>
          <p:nvPr/>
        </p:nvSpPr>
        <p:spPr bwMode="auto">
          <a:xfrm>
            <a:off x="3563888" y="3791942"/>
            <a:ext cx="3527425" cy="1077218"/>
          </a:xfrm>
          <a:prstGeom prst="rect">
            <a:avLst/>
          </a:prstGeom>
          <a:noFill/>
          <a:ln w="9525" algn="ctr">
            <a:noFill/>
            <a:miter lim="800000"/>
            <a:headEnd/>
            <a:tailEnd/>
          </a:ln>
          <a:effectLst/>
        </p:spPr>
        <p:txBody>
          <a:bodyPr lIns="0" tIns="0" rIns="0" bIns="0">
            <a:spAutoFit/>
          </a:bodyPr>
          <a:lstStyle/>
          <a:p>
            <a:pPr marL="552450" indent="-552450">
              <a:spcBef>
                <a:spcPct val="50000"/>
              </a:spcBef>
              <a:defRPr/>
            </a:pPr>
            <a:r>
              <a:rPr lang="tr-TR" sz="2800" dirty="0" err="1">
                <a:solidFill>
                  <a:prstClr val="black"/>
                </a:solidFill>
              </a:rPr>
              <a:t>Abdominal</a:t>
            </a:r>
            <a:r>
              <a:rPr lang="tr-TR" sz="2800" dirty="0">
                <a:solidFill>
                  <a:prstClr val="black"/>
                </a:solidFill>
              </a:rPr>
              <a:t> </a:t>
            </a:r>
          </a:p>
          <a:p>
            <a:pPr marL="552450" indent="-552450">
              <a:spcBef>
                <a:spcPct val="50000"/>
              </a:spcBef>
              <a:defRPr/>
            </a:pPr>
            <a:r>
              <a:rPr lang="tr-TR" sz="2800" dirty="0">
                <a:solidFill>
                  <a:prstClr val="black"/>
                </a:solidFill>
              </a:rPr>
              <a:t>kaslar</a:t>
            </a:r>
          </a:p>
        </p:txBody>
      </p:sp>
      <p:sp>
        <p:nvSpPr>
          <p:cNvPr id="4304902" name="AutoShape 6"/>
          <p:cNvSpPr>
            <a:spLocks/>
          </p:cNvSpPr>
          <p:nvPr/>
        </p:nvSpPr>
        <p:spPr bwMode="auto">
          <a:xfrm>
            <a:off x="2972255" y="3899205"/>
            <a:ext cx="288925" cy="969955"/>
          </a:xfrm>
          <a:prstGeom prst="rightBrace">
            <a:avLst>
              <a:gd name="adj1" fmla="val 37408"/>
              <a:gd name="adj2" fmla="val 50000"/>
            </a:avLst>
          </a:prstGeom>
          <a:noFill/>
          <a:ln w="57150">
            <a:solidFill>
              <a:srgbClr val="006600"/>
            </a:solidFill>
            <a:round/>
            <a:headEnd/>
            <a:tailEnd/>
          </a:ln>
          <a:effectLst/>
        </p:spPr>
        <p:txBody>
          <a:bodyPr wrap="none" lIns="0" tIns="0" rIns="0" bIns="0" anchor="ctr"/>
          <a:lstStyle/>
          <a:p>
            <a:pPr algn="ctr">
              <a:lnSpc>
                <a:spcPct val="80000"/>
              </a:lnSpc>
              <a:spcBef>
                <a:spcPct val="20000"/>
              </a:spcBef>
              <a:defRPr/>
            </a:pPr>
            <a:endParaRPr lang="tr-TR" sz="2400">
              <a:solidFill>
                <a:prstClr val="black"/>
              </a:solidFill>
              <a:effectLst>
                <a:outerShdw blurRad="38100" dist="38100" dir="2700000" algn="tl">
                  <a:srgbClr val="000000">
                    <a:alpha val="43137"/>
                  </a:srgbClr>
                </a:outerShdw>
              </a:effectLst>
              <a:latin typeface="Comic Sans MS" pitchFamily="66" charset="0"/>
            </a:endParaRPr>
          </a:p>
        </p:txBody>
      </p:sp>
      <p:sp>
        <p:nvSpPr>
          <p:cNvPr id="4304903" name="Rectangle 7"/>
          <p:cNvSpPr>
            <a:spLocks noChangeArrowheads="1"/>
          </p:cNvSpPr>
          <p:nvPr/>
        </p:nvSpPr>
        <p:spPr bwMode="auto">
          <a:xfrm>
            <a:off x="179512" y="1556792"/>
            <a:ext cx="6119812" cy="443198"/>
          </a:xfrm>
          <a:prstGeom prst="rect">
            <a:avLst/>
          </a:prstGeom>
          <a:noFill/>
          <a:ln w="9525" algn="ctr">
            <a:noFill/>
            <a:miter lim="800000"/>
            <a:headEnd/>
            <a:tailEnd/>
          </a:ln>
          <a:effectLst/>
        </p:spPr>
        <p:txBody>
          <a:bodyPr lIns="0" tIns="0" rIns="0" bIns="0">
            <a:spAutoFit/>
          </a:bodyPr>
          <a:lstStyle/>
          <a:p>
            <a:pPr marL="552450" indent="-552450">
              <a:lnSpc>
                <a:spcPct val="90000"/>
              </a:lnSpc>
              <a:spcBef>
                <a:spcPct val="20000"/>
              </a:spcBef>
            </a:pPr>
            <a:r>
              <a:rPr lang="tr-TR" sz="3200" dirty="0">
                <a:solidFill>
                  <a:srgbClr val="FF0000"/>
                </a:solidFill>
              </a:rPr>
              <a:t>Yedek </a:t>
            </a:r>
            <a:r>
              <a:rPr lang="tr-TR" sz="3200" dirty="0" err="1">
                <a:solidFill>
                  <a:srgbClr val="FF0000"/>
                </a:solidFill>
              </a:rPr>
              <a:t>Ekspirasyon</a:t>
            </a:r>
            <a:r>
              <a:rPr lang="tr-TR" sz="3200" dirty="0">
                <a:solidFill>
                  <a:srgbClr val="FF0000"/>
                </a:solidFill>
              </a:rPr>
              <a:t> Kasları</a:t>
            </a:r>
            <a:endParaRPr lang="tr-TR" sz="3200" dirty="0">
              <a:solidFill>
                <a:prstClr val="black"/>
              </a:solidFill>
            </a:endParaRPr>
          </a:p>
        </p:txBody>
      </p:sp>
    </p:spTree>
    <p:extLst>
      <p:ext uri="{BB962C8B-B14F-4D97-AF65-F5344CB8AC3E}">
        <p14:creationId xmlns:p14="http://schemas.microsoft.com/office/powerpoint/2010/main" val="1810783848"/>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79512" y="1700808"/>
            <a:ext cx="3961135" cy="838200"/>
          </a:xfrm>
        </p:spPr>
        <p:txBody>
          <a:bodyPr>
            <a:normAutofit fontScale="90000"/>
          </a:bodyPr>
          <a:lstStyle/>
          <a:p>
            <a:r>
              <a:rPr lang="tr-TR" b="1" dirty="0">
                <a:latin typeface="+mn-lt"/>
              </a:rPr>
              <a:t>ÜST SOLUNUM YOLLARI</a:t>
            </a:r>
          </a:p>
        </p:txBody>
      </p:sp>
      <p:sp>
        <p:nvSpPr>
          <p:cNvPr id="19459" name="Rectangle 3"/>
          <p:cNvSpPr>
            <a:spLocks noGrp="1" noChangeArrowheads="1"/>
          </p:cNvSpPr>
          <p:nvPr>
            <p:ph type="body" sz="half" idx="1"/>
          </p:nvPr>
        </p:nvSpPr>
        <p:spPr>
          <a:xfrm>
            <a:off x="611560" y="3284984"/>
            <a:ext cx="7848872" cy="3312666"/>
          </a:xfrm>
        </p:spPr>
        <p:txBody>
          <a:bodyPr>
            <a:normAutofit/>
          </a:bodyPr>
          <a:lstStyle/>
          <a:p>
            <a:pPr marL="533400" indent="-533400" algn="just">
              <a:lnSpc>
                <a:spcPct val="90000"/>
              </a:lnSpc>
              <a:buClr>
                <a:schemeClr val="tx2"/>
              </a:buClr>
              <a:buFontTx/>
              <a:buNone/>
            </a:pPr>
            <a:r>
              <a:rPr lang="tr-TR" sz="2400" b="1" dirty="0"/>
              <a:t>Burun </a:t>
            </a:r>
            <a:r>
              <a:rPr lang="tr-TR" sz="2400" dirty="0"/>
              <a:t> Mukus salgılar, havayı filtre eder, nemlendirir ve ısıtır. </a:t>
            </a:r>
          </a:p>
          <a:p>
            <a:pPr marL="533400" indent="-533400" algn="just">
              <a:lnSpc>
                <a:spcPct val="90000"/>
              </a:lnSpc>
              <a:buClr>
                <a:schemeClr val="tx2"/>
              </a:buClr>
              <a:buFontTx/>
              <a:buNone/>
            </a:pPr>
            <a:r>
              <a:rPr lang="tr-TR" sz="2400" b="1" dirty="0" err="1"/>
              <a:t>Farinks</a:t>
            </a:r>
            <a:r>
              <a:rPr lang="tr-TR" sz="2400" b="1" dirty="0"/>
              <a:t> </a:t>
            </a:r>
            <a:r>
              <a:rPr lang="tr-TR" sz="2400" dirty="0"/>
              <a:t>Solunum ve sindirimde kullanılan geçiş noktasıdır. </a:t>
            </a:r>
          </a:p>
          <a:p>
            <a:pPr marL="533400" indent="-533400" algn="just">
              <a:lnSpc>
                <a:spcPct val="90000"/>
              </a:lnSpc>
              <a:buClr>
                <a:schemeClr val="tx2"/>
              </a:buClr>
              <a:buFontTx/>
              <a:buNone/>
            </a:pPr>
            <a:r>
              <a:rPr lang="tr-TR" sz="2400" b="1" dirty="0" err="1"/>
              <a:t>Larinks</a:t>
            </a:r>
            <a:r>
              <a:rPr lang="tr-TR" sz="2400" dirty="0"/>
              <a:t>  </a:t>
            </a:r>
            <a:r>
              <a:rPr lang="tr-TR" sz="2400" dirty="0" err="1"/>
              <a:t>Ekspirasyon</a:t>
            </a:r>
            <a:r>
              <a:rPr lang="tr-TR" sz="2400" dirty="0"/>
              <a:t> sırasında titreşerek sesin oluşumunu sağlayan elastik yapıdaki </a:t>
            </a:r>
            <a:r>
              <a:rPr lang="tr-TR" sz="2400" dirty="0" err="1"/>
              <a:t>cord</a:t>
            </a:r>
            <a:r>
              <a:rPr lang="tr-TR" sz="2400" dirty="0"/>
              <a:t> </a:t>
            </a:r>
            <a:r>
              <a:rPr lang="tr-TR" sz="2400" dirty="0" err="1"/>
              <a:t>vocal’leri</a:t>
            </a:r>
            <a:r>
              <a:rPr lang="tr-TR" sz="2400" dirty="0"/>
              <a:t> (ses telleri) içerir.</a:t>
            </a:r>
          </a:p>
        </p:txBody>
      </p:sp>
      <p:sp>
        <p:nvSpPr>
          <p:cNvPr id="3" name="İçerik Yer Tutucusu 2">
            <a:extLst>
              <a:ext uri="{FF2B5EF4-FFF2-40B4-BE49-F238E27FC236}">
                <a16:creationId xmlns:a16="http://schemas.microsoft.com/office/drawing/2014/main" id="{5A97F553-D95C-44E9-8FF3-3374146D2E27}"/>
              </a:ext>
            </a:extLst>
          </p:cNvPr>
          <p:cNvSpPr>
            <a:spLocks noGrp="1"/>
          </p:cNvSpPr>
          <p:nvPr>
            <p:ph sz="half" idx="2"/>
          </p:nvPr>
        </p:nvSpPr>
        <p:spPr/>
        <p:txBody>
          <a:bodyPr/>
          <a:lstStyle/>
          <a:p>
            <a:endParaRPr lang="tr-TR"/>
          </a:p>
        </p:txBody>
      </p:sp>
    </p:spTree>
    <p:extLst>
      <p:ext uri="{BB962C8B-B14F-4D97-AF65-F5344CB8AC3E}">
        <p14:creationId xmlns:p14="http://schemas.microsoft.com/office/powerpoint/2010/main" val="2750547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9458"/>
                                        </p:tgtEl>
                                        <p:attrNameLst>
                                          <p:attrName>style.visibility</p:attrName>
                                        </p:attrNameLst>
                                      </p:cBhvr>
                                      <p:to>
                                        <p:strVal val="visible"/>
                                      </p:to>
                                    </p:set>
                                    <p:anim calcmode="lin" valueType="num">
                                      <p:cBhvr>
                                        <p:cTn id="7" dur="500" fill="hold"/>
                                        <p:tgtEl>
                                          <p:spTgt spid="19458"/>
                                        </p:tgtEl>
                                        <p:attrNameLst>
                                          <p:attrName>ppt_w</p:attrName>
                                        </p:attrNameLst>
                                      </p:cBhvr>
                                      <p:tavLst>
                                        <p:tav tm="0">
                                          <p:val>
                                            <p:fltVal val="0"/>
                                          </p:val>
                                        </p:tav>
                                        <p:tav tm="100000">
                                          <p:val>
                                            <p:strVal val="#ppt_w"/>
                                          </p:val>
                                        </p:tav>
                                      </p:tavLst>
                                    </p:anim>
                                    <p:anim calcmode="lin" valueType="num">
                                      <p:cBhvr>
                                        <p:cTn id="8" dur="500" fill="hold"/>
                                        <p:tgtEl>
                                          <p:spTgt spid="19458"/>
                                        </p:tgtEl>
                                        <p:attrNameLst>
                                          <p:attrName>ppt_h</p:attrName>
                                        </p:attrNameLst>
                                      </p:cBhvr>
                                      <p:tavLst>
                                        <p:tav tm="0">
                                          <p:val>
                                            <p:fltVal val="0"/>
                                          </p:val>
                                        </p:tav>
                                        <p:tav tm="100000">
                                          <p:val>
                                            <p:strVal val="#ppt_h"/>
                                          </p:val>
                                        </p:tav>
                                      </p:tavLst>
                                    </p:anim>
                                  </p:childTnLst>
                                </p:cTn>
                              </p:par>
                              <p:par>
                                <p:cTn id="9" presetID="2" presetClass="entr" presetSubtype="8" fill="hold" grpId="0" nodeType="withEffect">
                                  <p:stCondLst>
                                    <p:cond delay="0"/>
                                  </p:stCondLst>
                                  <p:childTnLst>
                                    <p:set>
                                      <p:cBhvr>
                                        <p:cTn id="10" dur="1" fill="hold">
                                          <p:stCondLst>
                                            <p:cond delay="0"/>
                                          </p:stCondLst>
                                        </p:cTn>
                                        <p:tgtEl>
                                          <p:spTgt spid="19459">
                                            <p:txEl>
                                              <p:pRg st="0" end="0"/>
                                            </p:txEl>
                                          </p:spTgt>
                                        </p:tgtEl>
                                        <p:attrNameLst>
                                          <p:attrName>style.visibility</p:attrName>
                                        </p:attrNameLst>
                                      </p:cBhvr>
                                      <p:to>
                                        <p:strVal val="visible"/>
                                      </p:to>
                                    </p:set>
                                    <p:anim calcmode="lin" valueType="num">
                                      <p:cBhvr additive="base">
                                        <p:cTn id="11" dur="500" fill="hold"/>
                                        <p:tgtEl>
                                          <p:spTgt spid="19459">
                                            <p:txEl>
                                              <p:pRg st="0" end="0"/>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9459">
                                            <p:txEl>
                                              <p:pRg st="0" end="0"/>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19459">
                                            <p:txEl>
                                              <p:pRg st="1" end="1"/>
                                            </p:txEl>
                                          </p:spTgt>
                                        </p:tgtEl>
                                        <p:attrNameLst>
                                          <p:attrName>style.visibility</p:attrName>
                                        </p:attrNameLst>
                                      </p:cBhvr>
                                      <p:to>
                                        <p:strVal val="visible"/>
                                      </p:to>
                                    </p:set>
                                    <p:anim calcmode="lin" valueType="num">
                                      <p:cBhvr additive="base">
                                        <p:cTn id="15" dur="500" fill="hold"/>
                                        <p:tgtEl>
                                          <p:spTgt spid="19459">
                                            <p:txEl>
                                              <p:pRg st="1" end="1"/>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19459">
                                            <p:txEl>
                                              <p:pRg st="1" end="1"/>
                                            </p:txEl>
                                          </p:spTgt>
                                        </p:tgtEl>
                                        <p:attrNameLst>
                                          <p:attrName>ppt_y</p:attrName>
                                        </p:attrNameLst>
                                      </p:cBhvr>
                                      <p:tavLst>
                                        <p:tav tm="0">
                                          <p:val>
                                            <p:strVal val="#ppt_y"/>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9459">
                                            <p:txEl>
                                              <p:pRg st="2" end="2"/>
                                            </p:txEl>
                                          </p:spTgt>
                                        </p:tgtEl>
                                        <p:attrNameLst>
                                          <p:attrName>style.visibility</p:attrName>
                                        </p:attrNameLst>
                                      </p:cBhvr>
                                      <p:to>
                                        <p:strVal val="visible"/>
                                      </p:to>
                                    </p:set>
                                    <p:anim calcmode="lin" valueType="num">
                                      <p:cBhvr additive="base">
                                        <p:cTn id="19" dur="500" fill="hold"/>
                                        <p:tgtEl>
                                          <p:spTgt spid="1945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945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autoUpdateAnimBg="0"/>
      <p:bldP spid="19459" grpId="0" build="p" autoUpdateAnimBg="0" advAuto="2000"/>
    </p:bldLst>
  </p:timing>
</p:sld>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ent">
  <a:themeElements>
    <a:clrScheme name="Kent">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Kent">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Kent">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525</TotalTime>
  <Words>1710</Words>
  <Application>Microsoft Office PowerPoint</Application>
  <PresentationFormat>Ekran Gösterisi (4:3)</PresentationFormat>
  <Paragraphs>165</Paragraphs>
  <Slides>24</Slides>
  <Notes>1</Notes>
  <HiddenSlides>0</HiddenSlides>
  <MMClips>0</MMClips>
  <ScaleCrop>false</ScaleCrop>
  <HeadingPairs>
    <vt:vector size="6" baseType="variant">
      <vt:variant>
        <vt:lpstr>Kullanılan Yazı Tipleri</vt:lpstr>
      </vt:variant>
      <vt:variant>
        <vt:i4>9</vt:i4>
      </vt:variant>
      <vt:variant>
        <vt:lpstr>Tema</vt:lpstr>
      </vt:variant>
      <vt:variant>
        <vt:i4>2</vt:i4>
      </vt:variant>
      <vt:variant>
        <vt:lpstr>Slayt Başlıkları</vt:lpstr>
      </vt:variant>
      <vt:variant>
        <vt:i4>24</vt:i4>
      </vt:variant>
    </vt:vector>
  </HeadingPairs>
  <TitlesOfParts>
    <vt:vector size="35" baseType="lpstr">
      <vt:lpstr>Arial</vt:lpstr>
      <vt:lpstr>Arial-BoldMT</vt:lpstr>
      <vt:lpstr>ArialMT</vt:lpstr>
      <vt:lpstr>Calibri</vt:lpstr>
      <vt:lpstr>Comic Sans MS</vt:lpstr>
      <vt:lpstr>Georgia</vt:lpstr>
      <vt:lpstr>TimesNewRomanPSMT</vt:lpstr>
      <vt:lpstr>Wingdings</vt:lpstr>
      <vt:lpstr>Wingdings 2</vt:lpstr>
      <vt:lpstr>Ofis Teması</vt:lpstr>
      <vt:lpstr>Kent</vt:lpstr>
      <vt:lpstr>Solunum ve Solunum Hızı</vt:lpstr>
      <vt:lpstr>PowerPoint Sunusu</vt:lpstr>
      <vt:lpstr>SOLUNUM SİSTEMİNİN GÖREVLERİ</vt:lpstr>
      <vt:lpstr>Ventilasyon süreci</vt:lpstr>
      <vt:lpstr>PowerPoint Sunusu</vt:lpstr>
      <vt:lpstr>PowerPoint Sunusu</vt:lpstr>
      <vt:lpstr>PowerPoint Sunusu</vt:lpstr>
      <vt:lpstr>PowerPoint Sunusu</vt:lpstr>
      <vt:lpstr>ÜST SOLUNUM YOLLARI</vt:lpstr>
      <vt:lpstr>İLETİCİ SOLUNUM YOLLARI</vt:lpstr>
      <vt:lpstr>PowerPoint Sunusu</vt:lpstr>
      <vt:lpstr>ALVEOLAR SOLUNUM YOLLARI</vt:lpstr>
      <vt:lpstr>SOLUNUM</vt:lpstr>
      <vt:lpstr>SOLUNUM SAYISI VE HIZI</vt:lpstr>
      <vt:lpstr>PowerPoint Sunusu</vt:lpstr>
      <vt:lpstr>Solunumu Etkileyen Faktörler </vt:lpstr>
      <vt:lpstr>Solunumu Etkileyen Faktörler </vt:lpstr>
      <vt:lpstr>Solunum Tipleri </vt:lpstr>
      <vt:lpstr>PowerPoint Sunusu</vt:lpstr>
      <vt:lpstr>Solunum Sayma Tekniği </vt:lpstr>
      <vt:lpstr>Solunum Sayma Tekniği </vt:lpstr>
      <vt:lpstr>Solunum yolunda kısmi ve tam tıkanma</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SEK</dc:creator>
  <cp:lastModifiedBy>süleyman emre kocacan</cp:lastModifiedBy>
  <cp:revision>16</cp:revision>
  <dcterms:created xsi:type="dcterms:W3CDTF">2018-04-24T04:20:37Z</dcterms:created>
  <dcterms:modified xsi:type="dcterms:W3CDTF">2020-03-22T06:30:48Z</dcterms:modified>
</cp:coreProperties>
</file>